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Roboto"/>
      <p:regular r:id="rId32"/>
      <p:bold r:id="rId33"/>
      <p:italic r:id="rId34"/>
      <p:boldItalic r:id="rId35"/>
    </p:embeddedFont>
    <p:embeddedFont>
      <p:font typeface="Average"/>
      <p:regular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4" name="Nathan Nordli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Oswald-regular.fntdata"/><Relationship Id="rId14" Type="http://schemas.openxmlformats.org/officeDocument/2006/relationships/slide" Target="slides/slide9.xml"/><Relationship Id="rId36" Type="http://schemas.openxmlformats.org/officeDocument/2006/relationships/font" Target="fonts/Average-regular.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swald-bold.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12-13T00:42:52.127">
    <p:pos x="528" y="230"/>
    <p:text>(1-3 slides)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12-13T00:42:22.160">
    <p:pos x="528" y="230"/>
    <p:text>(1-3 slides)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9-12-13T00:42:08.734">
    <p:pos x="563" y="1798"/>
    <p:text>(1-3 slides)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9-12-13T00:43:28.168">
    <p:pos x="287" y="0"/>
    <p:text>(1-2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b6585ab8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b6585ab8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Jacob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2e6b3b322_4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2e6b3b322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Sam:</a:t>
            </a:r>
            <a:endParaRPr/>
          </a:p>
          <a:p>
            <a:pPr indent="0" lvl="0" marL="0" rtl="0" algn="l">
              <a:spcBef>
                <a:spcPts val="0"/>
              </a:spcBef>
              <a:spcAft>
                <a:spcPts val="0"/>
              </a:spcAft>
              <a:buNone/>
            </a:pPr>
            <a:r>
              <a:rPr lang="en-US"/>
              <a:t>How the IR sensor functions, is that is sends an analog voltage between 0 and 3.3V to </a:t>
            </a:r>
            <a:r>
              <a:rPr lang="en-US"/>
              <a:t>indicate</a:t>
            </a:r>
            <a:r>
              <a:rPr lang="en-US"/>
              <a:t> the distance. Our microcontroller </a:t>
            </a:r>
            <a:r>
              <a:rPr lang="en-US"/>
              <a:t>cannot</a:t>
            </a:r>
            <a:r>
              <a:rPr lang="en-US"/>
              <a:t> produce an </a:t>
            </a:r>
            <a:r>
              <a:rPr lang="en-US"/>
              <a:t>analog</a:t>
            </a:r>
            <a:r>
              <a:rPr lang="en-US"/>
              <a:t> output.So we used a DAC to produce this analog voltage. Basically, this device allows us to produce an analog voltage and later we compare this value with the measured value in one of the </a:t>
            </a:r>
            <a:r>
              <a:rPr lang="en-US"/>
              <a:t>microcontrollers</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2e6b3b322_4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2e6b3b322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Jacob</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b74cf75a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b74cf75a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Gunny</a:t>
            </a:r>
            <a:endParaRPr/>
          </a:p>
          <a:p>
            <a:pPr indent="0" lvl="0" marL="0" rtl="0" algn="l">
              <a:spcBef>
                <a:spcPts val="0"/>
              </a:spcBef>
              <a:spcAft>
                <a:spcPts val="0"/>
              </a:spcAft>
              <a:buNone/>
            </a:pPr>
            <a:r>
              <a:rPr lang="en-US"/>
              <a:t>This is the picture of high level design for testing and </a:t>
            </a:r>
            <a:r>
              <a:rPr lang="en-US"/>
              <a:t>continuous</a:t>
            </a:r>
            <a:r>
              <a:rPr lang="en-US"/>
              <a:t> integration.</a:t>
            </a:r>
            <a:endParaRPr/>
          </a:p>
          <a:p>
            <a:pPr indent="0" lvl="0" marL="0" rtl="0" algn="l">
              <a:spcBef>
                <a:spcPts val="0"/>
              </a:spcBef>
              <a:spcAft>
                <a:spcPts val="0"/>
              </a:spcAft>
              <a:buNone/>
            </a:pPr>
            <a:r>
              <a:rPr lang="en-US"/>
              <a:t>To do this, we connect the </a:t>
            </a:r>
            <a:r>
              <a:rPr lang="en-US"/>
              <a:t>simulation</a:t>
            </a:r>
            <a:r>
              <a:rPr lang="en-US"/>
              <a:t> platform to PC and connect PC to Gitlab. When someone push the code to the Pc to GitLab, then it </a:t>
            </a:r>
            <a:r>
              <a:rPr lang="en-US"/>
              <a:t>will automatically</a:t>
            </a:r>
            <a:r>
              <a:rPr lang="en-US"/>
              <a:t> runs </a:t>
            </a:r>
            <a:r>
              <a:rPr lang="en-US"/>
              <a:t>unit</a:t>
            </a:r>
            <a:r>
              <a:rPr lang="en-US"/>
              <a:t> test on a git commit(push the code)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560b4a95b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560b4a95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Jisoo</a:t>
            </a:r>
            <a:endParaRPr/>
          </a:p>
          <a:p>
            <a:pPr indent="0" lvl="0" marL="0" rtl="0" algn="l">
              <a:spcBef>
                <a:spcPts val="0"/>
              </a:spcBef>
              <a:spcAft>
                <a:spcPts val="0"/>
              </a:spcAft>
              <a:buNone/>
            </a:pPr>
            <a:r>
              <a:rPr lang="en-US"/>
              <a:t>To manage the files related to course, we decided to use git repository. Current course repository has lot of unneeded folders and files, so it needed to reorganized.we created new repositories to push the our works, documents, lab stuffs. however, some files need to be restricted by students. that is why we are using two </a:t>
            </a:r>
            <a:r>
              <a:rPr lang="en-US"/>
              <a:t>separate repositories. one repository for professors and TAs only, and this will be private to restrict the access from student. this repository will contains answers for labs. the other repository will be for student and this is public repository. this contains all files and documents for labs excluding answers. by having two repositories, we can manage the files efficiently in different level of access permission.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c7546e6e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c7546e6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created unit tests for the sonar sensor, Servo, Buttons, timer.c helper file, the roomba’s open interface and its driving, the lcd, uart, and ir sensors.</a:t>
            </a:r>
            <a:endParaRPr/>
          </a:p>
        </p:txBody>
      </p:sp>
      <p:sp>
        <p:nvSpPr>
          <p:cNvPr id="187" name="Google Shape;1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c7546e6e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c7546e6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Gunny</a:t>
            </a:r>
            <a:endParaRPr/>
          </a:p>
          <a:p>
            <a:pPr indent="0" lvl="0" marL="0" rtl="0" algn="l">
              <a:spcBef>
                <a:spcPts val="0"/>
              </a:spcBef>
              <a:spcAft>
                <a:spcPts val="0"/>
              </a:spcAft>
              <a:buNone/>
            </a:pPr>
            <a:r>
              <a:rPr lang="en-US"/>
              <a:t>We finished </a:t>
            </a:r>
            <a:endParaRPr/>
          </a:p>
          <a:p>
            <a:pPr indent="-298450" lvl="1" marL="914400" rtl="0" algn="l">
              <a:lnSpc>
                <a:spcPct val="90000"/>
              </a:lnSpc>
              <a:spcBef>
                <a:spcPts val="500"/>
              </a:spcBef>
              <a:spcAft>
                <a:spcPts val="0"/>
              </a:spcAft>
              <a:buClr>
                <a:schemeClr val="dk1"/>
              </a:buClr>
              <a:buSzPts val="1100"/>
              <a:buFont typeface="Average"/>
              <a:buChar char="○"/>
            </a:pPr>
            <a:r>
              <a:rPr lang="en-US">
                <a:solidFill>
                  <a:schemeClr val="accent3"/>
                </a:solidFill>
                <a:latin typeface="Average"/>
                <a:ea typeface="Average"/>
                <a:cs typeface="Average"/>
                <a:sym typeface="Average"/>
              </a:rPr>
              <a:t>Automatic loading and running of code on microcontroller</a:t>
            </a:r>
            <a:endParaRPr>
              <a:solidFill>
                <a:schemeClr val="accent3"/>
              </a:solidFill>
              <a:latin typeface="Average"/>
              <a:ea typeface="Average"/>
              <a:cs typeface="Average"/>
              <a:sym typeface="Average"/>
            </a:endParaRPr>
          </a:p>
          <a:p>
            <a:pPr indent="-298450" lvl="1" marL="914400" rtl="0" algn="l">
              <a:lnSpc>
                <a:spcPct val="90000"/>
              </a:lnSpc>
              <a:spcBef>
                <a:spcPts val="0"/>
              </a:spcBef>
              <a:spcAft>
                <a:spcPts val="0"/>
              </a:spcAft>
              <a:buClr>
                <a:schemeClr val="dk1"/>
              </a:buClr>
              <a:buSzPts val="1100"/>
              <a:buFont typeface="Average"/>
              <a:buChar char="○"/>
            </a:pPr>
            <a:r>
              <a:rPr lang="en-US">
                <a:solidFill>
                  <a:schemeClr val="accent3"/>
                </a:solidFill>
                <a:latin typeface="Average"/>
                <a:ea typeface="Average"/>
                <a:cs typeface="Average"/>
                <a:sym typeface="Average"/>
              </a:rPr>
              <a:t>Automatically triggering tests on a git commit</a:t>
            </a:r>
            <a:endParaRPr>
              <a:solidFill>
                <a:schemeClr val="accent3"/>
              </a:solidFill>
              <a:latin typeface="Average"/>
              <a:ea typeface="Average"/>
              <a:cs typeface="Average"/>
              <a:sym typeface="Average"/>
            </a:endParaRPr>
          </a:p>
          <a:p>
            <a:pPr indent="-298450" lvl="1" marL="914400" rtl="0" algn="l">
              <a:lnSpc>
                <a:spcPct val="90000"/>
              </a:lnSpc>
              <a:spcBef>
                <a:spcPts val="0"/>
              </a:spcBef>
              <a:spcAft>
                <a:spcPts val="0"/>
              </a:spcAft>
              <a:buClr>
                <a:schemeClr val="dk1"/>
              </a:buClr>
              <a:buSzPts val="1100"/>
              <a:buFont typeface="Average"/>
              <a:buChar char="○"/>
            </a:pPr>
            <a:r>
              <a:rPr lang="en-US">
                <a:solidFill>
                  <a:schemeClr val="accent3"/>
                </a:solidFill>
                <a:latin typeface="Average"/>
                <a:ea typeface="Average"/>
                <a:cs typeface="Average"/>
                <a:sym typeface="Average"/>
              </a:rPr>
              <a:t>Show test results(either pass or fail) to Gitlab</a:t>
            </a:r>
            <a:endParaRPr sz="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560b4a95b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560b4a95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Isaac, Nathan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Manual testing is also important to gauge the variances and accuracies of the software and hardware devices.  For example in the case of the timer which has a function to wait anything greater </a:t>
            </a:r>
            <a:r>
              <a:rPr lang="en-US"/>
              <a:t>than</a:t>
            </a:r>
            <a:r>
              <a:rPr lang="en-US"/>
              <a:t> 2 </a:t>
            </a:r>
            <a:r>
              <a:rPr lang="en-US"/>
              <a:t>microseconds</a:t>
            </a:r>
            <a:r>
              <a:rPr lang="en-US"/>
              <a:t>, has a slight deviance of accuracy.  If you used the system clock to see how accurate the timer is it would tell you you waited slightly more micro seconds then in actual which increases the longer time you wait.  However from an </a:t>
            </a:r>
            <a:r>
              <a:rPr lang="en-US"/>
              <a:t>oscilloscope</a:t>
            </a:r>
            <a:r>
              <a:rPr lang="en-US"/>
              <a:t> reading which tests the clocking at high accuracy in real time, it will tell you that it </a:t>
            </a:r>
            <a:r>
              <a:rPr lang="en-US"/>
              <a:t>didn't</a:t>
            </a:r>
            <a:r>
              <a:rPr lang="en-US"/>
              <a:t> wait quite enough by microseconds or more.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Wifi testing was important because of reports of packet loss between users laptops and a rhomba.  After many combinations of ascii keys to send to the device all packets sent were </a:t>
            </a:r>
            <a:r>
              <a:rPr lang="en-US"/>
              <a:t>received</a:t>
            </a:r>
            <a:r>
              <a:rPr lang="en-US"/>
              <a:t>.  The only </a:t>
            </a:r>
            <a:r>
              <a:rPr lang="en-US"/>
              <a:t>varying</a:t>
            </a:r>
            <a:r>
              <a:rPr lang="en-US"/>
              <a:t> issue was if two keys were send too quickly, they may have been </a:t>
            </a:r>
            <a:r>
              <a:rPr lang="en-US"/>
              <a:t>received</a:t>
            </a:r>
            <a:r>
              <a:rPr lang="en-US"/>
              <a:t> by the device in the opposite order making what </a:t>
            </a:r>
            <a:r>
              <a:rPr lang="en-US"/>
              <a:t>appears</a:t>
            </a:r>
            <a:r>
              <a:rPr lang="en-US"/>
              <a:t> as packet loss.  Uart testing is similar but using a wire and is found to be very fast and accurate.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IR is known to be fairly accurate for detecting objects location in radians, but is less accurate in detecting an </a:t>
            </a:r>
            <a:r>
              <a:rPr lang="en-US"/>
              <a:t>object's</a:t>
            </a:r>
            <a:r>
              <a:rPr lang="en-US"/>
              <a:t> distance.  Which is why a </a:t>
            </a:r>
            <a:r>
              <a:rPr lang="en-US"/>
              <a:t>separate</a:t>
            </a:r>
            <a:r>
              <a:rPr lang="en-US"/>
              <a:t> lab for students utilize a sonar to find the distance of a device.  Because of this the standard function to find distance of an object with IR has variation by each rhomba device and needed manual testing by device to make sure they were workable.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b5a08a355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b5a08a3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Isaac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are making sure write tests for all of our code. All tests are just written in C code running on the microcontroller. We </a:t>
            </a:r>
            <a:r>
              <a:rPr lang="en-US"/>
              <a:t>don't</a:t>
            </a:r>
            <a:r>
              <a:rPr lang="en-US"/>
              <a:t> use any specific framework. We have systems level tests to make sure the high level use cases are all met and also smaller unit tests for each small part of functionality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Gunny</a:t>
            </a:r>
            <a:endParaRPr/>
          </a:p>
          <a:p>
            <a:pPr indent="0" lvl="0" marL="0" rtl="0" algn="l">
              <a:spcBef>
                <a:spcPts val="0"/>
              </a:spcBef>
              <a:spcAft>
                <a:spcPts val="0"/>
              </a:spcAft>
              <a:buNone/>
            </a:pPr>
            <a:r>
              <a:rPr lang="en-US"/>
              <a:t>What is the project attempting to accomplish?</a:t>
            </a:r>
            <a:endParaRPr/>
          </a:p>
          <a:p>
            <a:pPr indent="-298450" lvl="0" marL="457200" rtl="0" algn="l">
              <a:spcBef>
                <a:spcPts val="0"/>
              </a:spcBef>
              <a:spcAft>
                <a:spcPts val="0"/>
              </a:spcAft>
              <a:buSzPts val="1100"/>
              <a:buChar char="-"/>
            </a:pPr>
            <a:r>
              <a:rPr lang="en-US"/>
              <a:t>Throughout this project, we tried to solve as many issues as possible </a:t>
            </a:r>
            <a:r>
              <a:rPr lang="en-US"/>
              <a:t>which</a:t>
            </a:r>
            <a:r>
              <a:rPr lang="en-US"/>
              <a:t> are facing by students in CPRE 288.</a:t>
            </a:r>
            <a:endParaRPr/>
          </a:p>
          <a:p>
            <a:pPr indent="-298450" lvl="0" marL="457200" rtl="0" algn="l">
              <a:spcBef>
                <a:spcPts val="0"/>
              </a:spcBef>
              <a:spcAft>
                <a:spcPts val="0"/>
              </a:spcAft>
              <a:buSzPts val="1100"/>
              <a:buChar char="-"/>
            </a:pPr>
            <a:r>
              <a:rPr lang="en-US"/>
              <a:t>Furthermore</a:t>
            </a:r>
            <a:r>
              <a:rPr lang="en-US"/>
              <a:t>, to do code review, tried to provide help to TAs and professors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Who cares? and whose life would be improved?</a:t>
            </a:r>
            <a:endParaRPr/>
          </a:p>
          <a:p>
            <a:pPr indent="0" lvl="0" marL="0" rtl="0" algn="l">
              <a:spcBef>
                <a:spcPts val="0"/>
              </a:spcBef>
              <a:spcAft>
                <a:spcPts val="0"/>
              </a:spcAft>
              <a:buNone/>
            </a:pPr>
            <a:r>
              <a:rPr lang="en-US"/>
              <a:t> For this work, TAs and professors and </a:t>
            </a:r>
            <a:r>
              <a:rPr lang="en-US"/>
              <a:t>students</a:t>
            </a:r>
            <a:r>
              <a:rPr lang="en-US"/>
              <a:t> who are taking CPRE 288 will get helped.</a:t>
            </a:r>
            <a:endParaRPr/>
          </a:p>
          <a:p>
            <a:pPr indent="0" lvl="0" marL="0" rtl="0" algn="l">
              <a:spcBef>
                <a:spcPts val="0"/>
              </a:spcBef>
              <a:spcAft>
                <a:spcPts val="0"/>
              </a:spcAft>
              <a:buNone/>
            </a:pPr>
            <a:r>
              <a:t/>
            </a:r>
            <a:endParaRPr/>
          </a:p>
        </p:txBody>
      </p:sp>
      <p:sp>
        <p:nvSpPr>
          <p:cNvPr id="69" name="Google Shape;6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52e6b3b322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2e6b3b32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Jisoo</a:t>
            </a:r>
            <a:endParaRPr/>
          </a:p>
          <a:p>
            <a:pPr indent="0" lvl="0" marL="0" rtl="0" algn="l">
              <a:spcBef>
                <a:spcPts val="0"/>
              </a:spcBef>
              <a:spcAft>
                <a:spcPts val="0"/>
              </a:spcAft>
              <a:buNone/>
            </a:pPr>
            <a:r>
              <a:rPr lang="en-US"/>
              <a:t>For Engineering </a:t>
            </a:r>
            <a:r>
              <a:rPr lang="en-US"/>
              <a:t>Standards</a:t>
            </a:r>
            <a:r>
              <a:rPr lang="en-US"/>
              <a:t> and Design Practices, First, we used the Agile software development because we can feedback from the client and, based on the feedback, we can add more stuff to </a:t>
            </a:r>
            <a:r>
              <a:rPr lang="en-US"/>
              <a:t>achieve</a:t>
            </a:r>
            <a:r>
              <a:rPr lang="en-US"/>
              <a:t> our goals. To do unit testing, we can check and find the errors that we had in CPRE 288 labs. For the  continuous integration, we can check the code automatically when someone push the code at the git repository.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b7659bc87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b7659bc8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Gunny</a:t>
            </a:r>
            <a:endParaRPr/>
          </a:p>
          <a:p>
            <a:pPr indent="0" lvl="0" marL="0" rtl="0" algn="l">
              <a:spcBef>
                <a:spcPts val="0"/>
              </a:spcBef>
              <a:spcAft>
                <a:spcPts val="0"/>
              </a:spcAft>
              <a:buNone/>
            </a:pPr>
            <a:r>
              <a:rPr lang="en-US"/>
              <a:t>Debug Server Scripting (DSS)</a:t>
            </a:r>
            <a:endParaRPr/>
          </a:p>
          <a:p>
            <a:pPr indent="0" lvl="0" marL="0" rtl="0" algn="l">
              <a:spcBef>
                <a:spcPts val="0"/>
              </a:spcBef>
              <a:spcAft>
                <a:spcPts val="0"/>
              </a:spcAft>
              <a:buNone/>
            </a:pPr>
            <a:r>
              <a:rPr lang="en-US"/>
              <a:t>It allow us to control out IDE’s debugger from a script. It allow us to build our project and run it on the microcontroller automatically. </a:t>
            </a:r>
            <a:endParaRPr/>
          </a:p>
          <a:p>
            <a:pPr indent="0" lvl="0" marL="0" rtl="0" algn="l">
              <a:spcBef>
                <a:spcPts val="0"/>
              </a:spcBef>
              <a:spcAft>
                <a:spcPts val="0"/>
              </a:spcAft>
              <a:buNone/>
            </a:pPr>
            <a:r>
              <a:rPr lang="en-US"/>
              <a:t>Continuous</a:t>
            </a:r>
            <a:r>
              <a:rPr lang="en-US"/>
              <a:t> Integration</a:t>
            </a:r>
            <a:endParaRPr/>
          </a:p>
          <a:p>
            <a:pPr indent="0" lvl="0" marL="0" rtl="0" algn="just">
              <a:lnSpc>
                <a:spcPct val="115000"/>
              </a:lnSpc>
              <a:spcBef>
                <a:spcPts val="500"/>
              </a:spcBef>
              <a:spcAft>
                <a:spcPts val="0"/>
              </a:spcAft>
              <a:buNone/>
            </a:pPr>
            <a:r>
              <a:rPr lang="en-US">
                <a:highlight>
                  <a:srgbClr val="FFFFFF"/>
                </a:highlight>
                <a:latin typeface="Times New Roman"/>
                <a:ea typeface="Times New Roman"/>
                <a:cs typeface="Times New Roman"/>
                <a:sym typeface="Times New Roman"/>
              </a:rPr>
              <a:t>Gitlab includes built-in Continuous Integration tools that allow us to automatically run our tests on a commit. </a:t>
            </a:r>
            <a:endParaRPr>
              <a:highlight>
                <a:srgbClr val="FFFFFF"/>
              </a:highlight>
              <a:latin typeface="Times New Roman"/>
              <a:ea typeface="Times New Roman"/>
              <a:cs typeface="Times New Roman"/>
              <a:sym typeface="Times New Roman"/>
            </a:endParaRPr>
          </a:p>
          <a:p>
            <a:pPr indent="0" lvl="0" marL="0" rtl="0" algn="just">
              <a:lnSpc>
                <a:spcPct val="115000"/>
              </a:lnSpc>
              <a:spcBef>
                <a:spcPts val="500"/>
              </a:spcBef>
              <a:spcAft>
                <a:spcPts val="0"/>
              </a:spcAft>
              <a:buNone/>
            </a:pPr>
            <a:r>
              <a:rPr lang="en-US">
                <a:highlight>
                  <a:srgbClr val="FFFFFF"/>
                </a:highlight>
                <a:latin typeface="Times New Roman"/>
                <a:ea typeface="Times New Roman"/>
                <a:cs typeface="Times New Roman"/>
                <a:sym typeface="Times New Roman"/>
              </a:rPr>
              <a:t>It also displays the results of the different stages of the CI pipeline (Build and Test).</a:t>
            </a:r>
            <a:endParaRPr>
              <a:highlight>
                <a:srgbClr val="FFFFFF"/>
              </a:highlight>
              <a:latin typeface="Times New Roman"/>
              <a:ea typeface="Times New Roman"/>
              <a:cs typeface="Times New Roman"/>
              <a:sym typeface="Times New Roman"/>
            </a:endParaRPr>
          </a:p>
          <a:p>
            <a:pPr indent="0" lvl="0" marL="0" rtl="0" algn="l">
              <a:spcBef>
                <a:spcPts val="500"/>
              </a:spcBef>
              <a:spcAft>
                <a:spcPts val="0"/>
              </a:spcAft>
              <a:buNone/>
            </a:pPr>
            <a:r>
              <a:rPr lang="en-US"/>
              <a:t>It communicate with a PC connected to the simulation platform and runs DSS script. The test result will be reported back to Gitlab.</a:t>
            </a:r>
            <a:endParaRPr/>
          </a:p>
          <a:p>
            <a:pPr indent="0" lvl="0" marL="0" rtl="0" algn="l">
              <a:spcBef>
                <a:spcPts val="0"/>
              </a:spcBef>
              <a:spcAft>
                <a:spcPts val="0"/>
              </a:spcAft>
              <a:buNone/>
            </a:pPr>
            <a:r>
              <a:rPr lang="en-US"/>
              <a:t>We used Python script to check whether the test result is pass or failed.</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jisoo</a:t>
            </a:r>
            <a:endParaRPr/>
          </a:p>
          <a:p>
            <a:pPr indent="0" lvl="0" marL="0" rtl="0" algn="l">
              <a:spcBef>
                <a:spcPts val="0"/>
              </a:spcBef>
              <a:spcAft>
                <a:spcPts val="0"/>
              </a:spcAft>
              <a:buNone/>
            </a:pPr>
            <a:r>
              <a:rPr lang="en-US"/>
              <a:t>During the course, we have done working on stuffs (first line). This is what we contributed on. ( list name and work)</a:t>
            </a:r>
            <a:endParaRPr/>
          </a:p>
          <a:p>
            <a:pPr indent="0" lvl="0" marL="0" rtl="0" algn="l">
              <a:spcBef>
                <a:spcPts val="0"/>
              </a:spcBef>
              <a:spcAft>
                <a:spcPts val="0"/>
              </a:spcAft>
              <a:buNone/>
            </a:pPr>
            <a:r>
              <a:t/>
            </a:r>
            <a:endParaRPr/>
          </a:p>
        </p:txBody>
      </p:sp>
      <p:sp>
        <p:nvSpPr>
          <p:cNvPr id="232" name="Google Shape;23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2e6b3b322_4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2e6b3b322_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Jacob</a:t>
            </a:r>
            <a:endParaRPr/>
          </a:p>
          <a:p>
            <a:pPr indent="0" lvl="0" marL="0" rtl="0" algn="l">
              <a:spcBef>
                <a:spcPts val="0"/>
              </a:spcBef>
              <a:spcAft>
                <a:spcPts val="0"/>
              </a:spcAft>
              <a:buNone/>
            </a:pPr>
            <a:r>
              <a:rPr lang="en-US"/>
              <a:t>As a bonus, due to the coronavirus situation, 288 would have to be offered online during the summer. So about a month ago we were </a:t>
            </a:r>
            <a:r>
              <a:rPr lang="en-US"/>
              <a:t>tasked</a:t>
            </a:r>
            <a:r>
              <a:rPr lang="en-US"/>
              <a:t> with seeing if we could attach a GUI to the simulation </a:t>
            </a:r>
            <a:r>
              <a:rPr lang="en-US"/>
              <a:t>platform</a:t>
            </a:r>
            <a:r>
              <a:rPr lang="en-US"/>
              <a:t> we made so students could actually do the class remotely. So you can see we turned what is on the left picture here, to what’s on the right. </a:t>
            </a:r>
            <a:r>
              <a:rPr lang="en-US"/>
              <a:t>It's</a:t>
            </a:r>
            <a:r>
              <a:rPr lang="en-US"/>
              <a:t> currently still a work in progress, but the idea is that students would remote into a lab computer connected to one of the simulation boards, and do all the labs from the comfort of their own home.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4bc9e0a79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4bc9e0a7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2e6b3b322_4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2e6b3b322_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Right picture showed the test passed when it passed all tests.</a:t>
            </a:r>
            <a:endParaRPr/>
          </a:p>
          <a:p>
            <a:pPr indent="0" lvl="0" marL="0" rtl="0" algn="l">
              <a:spcBef>
                <a:spcPts val="0"/>
              </a:spcBef>
              <a:spcAft>
                <a:spcPts val="0"/>
              </a:spcAft>
              <a:buNone/>
            </a:pPr>
            <a:r>
              <a:rPr lang="en-US"/>
              <a:t>Left picture showed the test </a:t>
            </a:r>
            <a:r>
              <a:rPr lang="en-US"/>
              <a:t>failed</a:t>
            </a:r>
            <a:r>
              <a:rPr lang="en-US"/>
              <a:t> when one result failed. It showed where is failed.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2e6b3b322_4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2e6b3b322_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b5a08a35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b5a08a35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Gunny</a:t>
            </a:r>
            <a:endParaRPr/>
          </a:p>
          <a:p>
            <a:pPr indent="0" lvl="0" marL="0" rtl="0" algn="l">
              <a:spcBef>
                <a:spcPts val="0"/>
              </a:spcBef>
              <a:spcAft>
                <a:spcPts val="0"/>
              </a:spcAft>
              <a:buNone/>
            </a:pPr>
            <a:r>
              <a:rPr lang="en-US"/>
              <a:t>So, what is CPRE 288?</a:t>
            </a:r>
            <a:endParaRPr/>
          </a:p>
          <a:p>
            <a:pPr indent="0" lvl="0" marL="0" rtl="0" algn="l">
              <a:spcBef>
                <a:spcPts val="0"/>
              </a:spcBef>
              <a:spcAft>
                <a:spcPts val="0"/>
              </a:spcAft>
              <a:buNone/>
            </a:pPr>
            <a:r>
              <a:rPr lang="en-US"/>
              <a:t>Cpre 288 is the one of the required course at Iowa State University.</a:t>
            </a:r>
            <a:endParaRPr/>
          </a:p>
          <a:p>
            <a:pPr indent="0" lvl="0" marL="0" rtl="0" algn="l">
              <a:spcBef>
                <a:spcPts val="0"/>
              </a:spcBef>
              <a:spcAft>
                <a:spcPts val="0"/>
              </a:spcAft>
              <a:buNone/>
            </a:pPr>
            <a:r>
              <a:rPr lang="en-US"/>
              <a:t>Through this course, students can learn Embedded C programming and Use datasheet to do register level programming of the microcontroller.</a:t>
            </a:r>
            <a:endParaRPr/>
          </a:p>
          <a:p>
            <a:pPr indent="0" lvl="0" marL="0" rtl="0" algn="l">
              <a:spcBef>
                <a:spcPts val="0"/>
              </a:spcBef>
              <a:spcAft>
                <a:spcPts val="0"/>
              </a:spcAft>
              <a:buNone/>
            </a:pPr>
            <a:r>
              <a:rPr lang="en-US"/>
              <a:t>Also, students can write code to </a:t>
            </a:r>
            <a:r>
              <a:rPr lang="en-US"/>
              <a:t>control</a:t>
            </a:r>
            <a:r>
              <a:rPr lang="en-US"/>
              <a:t> the different devices on the cybot.</a:t>
            </a:r>
            <a:endParaRPr/>
          </a:p>
          <a:p>
            <a:pPr indent="0" lvl="0" marL="0" rtl="0" algn="l">
              <a:spcBef>
                <a:spcPts val="0"/>
              </a:spcBef>
              <a:spcAft>
                <a:spcPts val="0"/>
              </a:spcAft>
              <a:buNone/>
            </a:pPr>
            <a:r>
              <a:rPr lang="en-US"/>
              <a:t>So, ho do students use this knowledge?</a:t>
            </a:r>
            <a:endParaRPr/>
          </a:p>
          <a:p>
            <a:pPr indent="0" lvl="0" marL="0" rtl="0" algn="l">
              <a:spcBef>
                <a:spcPts val="0"/>
              </a:spcBef>
              <a:spcAft>
                <a:spcPts val="0"/>
              </a:spcAft>
              <a:buNone/>
            </a:pPr>
            <a:r>
              <a:rPr lang="en-US"/>
              <a:t>They can use this to do final project to control the cybot to find the goal.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b5a08a355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b5a08a35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Gunny</a:t>
            </a:r>
            <a:endParaRPr/>
          </a:p>
          <a:p>
            <a:pPr indent="0" lvl="0" marL="0" rtl="0" algn="l">
              <a:spcBef>
                <a:spcPts val="0"/>
              </a:spcBef>
              <a:spcAft>
                <a:spcPts val="0"/>
              </a:spcAft>
              <a:buNone/>
            </a:pPr>
            <a:r>
              <a:rPr lang="en-US"/>
              <a:t>This is the Cybot Roomba System.</a:t>
            </a:r>
            <a:endParaRPr/>
          </a:p>
          <a:p>
            <a:pPr indent="0" lvl="0" marL="0" rtl="0" algn="l">
              <a:spcBef>
                <a:spcPts val="0"/>
              </a:spcBef>
              <a:spcAft>
                <a:spcPts val="0"/>
              </a:spcAft>
              <a:buNone/>
            </a:pPr>
            <a:r>
              <a:rPr lang="en-US"/>
              <a:t>As you can see the numbers( 1 to 8) there are 8 things that cybot has it. Which are Servo, Buttons, LCD, baseboard, Microcontroller, Wifi-board, IR Distance Sensor and Sonar Distance Sensor.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Sam</a:t>
            </a:r>
            <a:endParaRPr/>
          </a:p>
          <a:p>
            <a:pPr indent="0" lvl="0" marL="0" rtl="0" algn="l">
              <a:spcBef>
                <a:spcPts val="0"/>
              </a:spcBef>
              <a:spcAft>
                <a:spcPts val="0"/>
              </a:spcAft>
              <a:buNone/>
            </a:pPr>
            <a:r>
              <a:rPr lang="en-US"/>
              <a:t>Automated: Making a automated unit tests for each device</a:t>
            </a:r>
            <a:endParaRPr/>
          </a:p>
          <a:p>
            <a:pPr indent="0" lvl="0" marL="0" rtl="0" algn="l">
              <a:spcBef>
                <a:spcPts val="0"/>
              </a:spcBef>
              <a:spcAft>
                <a:spcPts val="0"/>
              </a:spcAft>
              <a:buNone/>
            </a:pPr>
            <a:r>
              <a:rPr lang="en-US"/>
              <a:t>Git Repo: Creating a new organized git repo for the cpre 288 class</a:t>
            </a:r>
            <a:endParaRPr/>
          </a:p>
          <a:p>
            <a:pPr indent="0" lvl="0" marL="0" rtl="0" algn="l">
              <a:spcBef>
                <a:spcPts val="0"/>
              </a:spcBef>
              <a:spcAft>
                <a:spcPts val="0"/>
              </a:spcAft>
              <a:buNone/>
            </a:pPr>
            <a:r>
              <a:rPr lang="en-US"/>
              <a:t>Continuous Integration: Allows us to run tests automatically whenever code is changed on git</a:t>
            </a:r>
            <a:endParaRPr/>
          </a:p>
        </p:txBody>
      </p:sp>
      <p:sp>
        <p:nvSpPr>
          <p:cNvPr id="106" name="Google Shape;106;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nathan slice 6</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order to successfully complete our project we have several requirements that we need to meet. The functional requirements involve creating unit tests for all of the Labs and the parts of the Cybots that are used in each lab, continuous integration which is having the ability to continuously assure tests work when they are added to the simulation environment, we have simulation of external hardware which allows us to run tests and make sure they work properly without need for a physical Cybot, and last we are going to reorganize a git repository for the class to better suit the needs of the clients.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Non functional requirements include being able to run our automatic and manual tests easily, making sure that the tests are easy to understand for those who are running them, and verifying that the tests are reliable and do not fail for problems other than that there is an actual issue with the Cybot. Technical constraints include making the tests correctly work on the Cybots, and allowing them to be modified if the Cybots are altered.</a:t>
            </a:r>
            <a:endParaRPr/>
          </a:p>
        </p:txBody>
      </p:sp>
      <p:sp>
        <p:nvSpPr>
          <p:cNvPr id="124" name="Google Shape;124;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b74cf75a2_0_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b74cf75a2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Jacob</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7b74cf75a2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b74cf75a2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Jacob</a:t>
            </a:r>
            <a:endParaRPr/>
          </a:p>
          <a:p>
            <a:pPr indent="0" lvl="0" marL="0" rtl="0" algn="l">
              <a:spcBef>
                <a:spcPts val="0"/>
              </a:spcBef>
              <a:spcAft>
                <a:spcPts val="0"/>
              </a:spcAft>
              <a:buNone/>
            </a:pPr>
            <a:r>
              <a:rPr lang="en-US"/>
              <a:t>Next we’re gonna talk about our system design</a:t>
            </a:r>
            <a:endParaRPr/>
          </a:p>
          <a:p>
            <a:pPr indent="0" lvl="0" marL="0" rtl="0" algn="l">
              <a:spcBef>
                <a:spcPts val="0"/>
              </a:spcBef>
              <a:spcAft>
                <a:spcPts val="0"/>
              </a:spcAft>
              <a:buNone/>
            </a:pPr>
            <a:r>
              <a:rPr lang="en-US"/>
              <a:t>The biggest design problem we had was to be able to allow for actually automating our unit tests. To do that we needed some way to be able to test various inputs and </a:t>
            </a:r>
            <a:r>
              <a:rPr lang="en-US"/>
              <a:t>observe</a:t>
            </a:r>
            <a:r>
              <a:rPr lang="en-US"/>
              <a:t> the outputs of our various functions and systems. Because most of the inputs are coming from the outside world(for example, the distance sensors), we need a way to automatically change those to be able to test our code. Also many of our outputs are sending signals to the </a:t>
            </a:r>
            <a:r>
              <a:rPr lang="en-US"/>
              <a:t>outside</a:t>
            </a:r>
            <a:r>
              <a:rPr lang="en-US"/>
              <a:t> world(for example the servo), so we also need a way to observe those outputs.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way to approach this would be create some machine that can move </a:t>
            </a:r>
            <a:r>
              <a:rPr lang="en-US"/>
              <a:t>objects</a:t>
            </a:r>
            <a:r>
              <a:rPr lang="en-US"/>
              <a:t> back and forth in front of the distance sensors and maybe a camera to observe the position of the servo, but this idea is sort of impractical.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way to do it is to program a full simulation of the entire thing in code. This would make it easy to test, however we would have to create a simulation of the microcontroller itself, which we would never be able to exactly copy.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our final solution is a mix between those two. We run the code we are trying to test on its actual microcontroller, but we simulate the external hardware(like the sensors and servo) in a separate microcontroller and then wire them together. The idea is that lab code thinks its interacting with the real thing, but it’s actually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simulation </a:t>
            </a:r>
            <a:r>
              <a:rPr lang="en-US"/>
              <a:t>microcontroller</a:t>
            </a:r>
            <a:r>
              <a:rPr lang="en-US"/>
              <a:t> will be sending out fake signals and taking in whatever the lab code is outputting.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Looking at the diagram here, you can see a  small example of how this might work. On the right we have our simulation, and it will be sending signals out of it to mimic the ir distance sensor, which will be picked up by our lab code or tests.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also see the arrow for the servo being input directly into the simulation. The simulation board will take the signals meant for the servo and keep track of its current position.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also have a control channel that can send messages to the the simulation to either query information or change its settings. For example you can ask it what the position the servo is at, or change how far away the distance sensors are from the roomba.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just a small example, all the different components you saw on the earlier slide are implemented this way.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560b4a95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560b4a9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5800234" y="3807170"/>
            <a:ext cx="591423"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895010" y="1321067"/>
            <a:ext cx="10401900" cy="23067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5" name="Google Shape;15;p2"/>
          <p:cNvSpPr txBox="1"/>
          <p:nvPr>
            <p:ph idx="1" type="subTitle"/>
          </p:nvPr>
        </p:nvSpPr>
        <p:spPr>
          <a:xfrm>
            <a:off x="895000" y="4233168"/>
            <a:ext cx="10401900" cy="10569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415600" y="1673700"/>
            <a:ext cx="11360700" cy="25209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1" name="Google Shape;51;p11"/>
          <p:cNvSpPr txBox="1"/>
          <p:nvPr>
            <p:ph idx="1" type="body"/>
          </p:nvPr>
        </p:nvSpPr>
        <p:spPr>
          <a:xfrm>
            <a:off x="415600" y="4304567"/>
            <a:ext cx="11360700" cy="1734300"/>
          </a:xfrm>
          <a:prstGeom prst="rect">
            <a:avLst/>
          </a:prstGeom>
        </p:spPr>
        <p:txBody>
          <a:bodyPr anchorCtr="0" anchor="t" bIns="121900" lIns="121900" spcFirstLastPara="1" rIns="121900" wrap="square" tIns="12190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52" name="Google Shape;52;p11"/>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57" name="Google Shape;57;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2100"/>
              </a:spcBef>
              <a:spcAft>
                <a:spcPts val="0"/>
              </a:spcAft>
              <a:buClr>
                <a:schemeClr val="dk1"/>
              </a:buClr>
              <a:buSzPts val="1800"/>
              <a:buChar char="○"/>
              <a:defRPr/>
            </a:lvl2pPr>
            <a:lvl3pPr indent="-342900" lvl="2" marL="1371600" rtl="0" algn="l">
              <a:lnSpc>
                <a:spcPct val="90000"/>
              </a:lnSpc>
              <a:spcBef>
                <a:spcPts val="2100"/>
              </a:spcBef>
              <a:spcAft>
                <a:spcPts val="0"/>
              </a:spcAft>
              <a:buClr>
                <a:schemeClr val="dk1"/>
              </a:buClr>
              <a:buSzPts val="1800"/>
              <a:buChar char="■"/>
              <a:defRPr/>
            </a:lvl3pPr>
            <a:lvl4pPr indent="-342900" lvl="3" marL="1828800" rtl="0" algn="l">
              <a:lnSpc>
                <a:spcPct val="90000"/>
              </a:lnSpc>
              <a:spcBef>
                <a:spcPts val="2100"/>
              </a:spcBef>
              <a:spcAft>
                <a:spcPts val="0"/>
              </a:spcAft>
              <a:buClr>
                <a:schemeClr val="dk1"/>
              </a:buClr>
              <a:buSzPts val="1800"/>
              <a:buChar char="●"/>
              <a:defRPr/>
            </a:lvl4pPr>
            <a:lvl5pPr indent="-342900" lvl="4" marL="2286000" rtl="0" algn="l">
              <a:lnSpc>
                <a:spcPct val="90000"/>
              </a:lnSpc>
              <a:spcBef>
                <a:spcPts val="2100"/>
              </a:spcBef>
              <a:spcAft>
                <a:spcPts val="0"/>
              </a:spcAft>
              <a:buClr>
                <a:schemeClr val="dk1"/>
              </a:buClr>
              <a:buSzPts val="1800"/>
              <a:buChar char="○"/>
              <a:defRPr/>
            </a:lvl5pPr>
            <a:lvl6pPr indent="-342900" lvl="5" marL="2743200" rtl="0" algn="l">
              <a:lnSpc>
                <a:spcPct val="90000"/>
              </a:lnSpc>
              <a:spcBef>
                <a:spcPts val="2100"/>
              </a:spcBef>
              <a:spcAft>
                <a:spcPts val="0"/>
              </a:spcAft>
              <a:buClr>
                <a:schemeClr val="dk1"/>
              </a:buClr>
              <a:buSzPts val="1800"/>
              <a:buChar char="■"/>
              <a:defRPr/>
            </a:lvl6pPr>
            <a:lvl7pPr indent="-342900" lvl="6" marL="3200400" rtl="0" algn="l">
              <a:lnSpc>
                <a:spcPct val="90000"/>
              </a:lnSpc>
              <a:spcBef>
                <a:spcPts val="2100"/>
              </a:spcBef>
              <a:spcAft>
                <a:spcPts val="0"/>
              </a:spcAft>
              <a:buClr>
                <a:schemeClr val="dk1"/>
              </a:buClr>
              <a:buSzPts val="1800"/>
              <a:buChar char="●"/>
              <a:defRPr/>
            </a:lvl7pPr>
            <a:lvl8pPr indent="-342900" lvl="7" marL="3657600" rtl="0" algn="l">
              <a:lnSpc>
                <a:spcPct val="90000"/>
              </a:lnSpc>
              <a:spcBef>
                <a:spcPts val="2100"/>
              </a:spcBef>
              <a:spcAft>
                <a:spcPts val="0"/>
              </a:spcAft>
              <a:buClr>
                <a:schemeClr val="dk1"/>
              </a:buClr>
              <a:buSzPts val="1800"/>
              <a:buChar char="○"/>
              <a:defRPr/>
            </a:lvl8pPr>
            <a:lvl9pPr indent="-342900" lvl="8" marL="4114800" rtl="0" algn="l">
              <a:lnSpc>
                <a:spcPct val="90000"/>
              </a:lnSpc>
              <a:spcBef>
                <a:spcPts val="2100"/>
              </a:spcBef>
              <a:spcAft>
                <a:spcPts val="2100"/>
              </a:spcAft>
              <a:buClr>
                <a:schemeClr val="dk1"/>
              </a:buClr>
              <a:buSzPts val="1800"/>
              <a:buChar char="■"/>
              <a:defRPr/>
            </a:lvl9pPr>
          </a:lstStyle>
          <a:p/>
        </p:txBody>
      </p:sp>
      <p:sp>
        <p:nvSpPr>
          <p:cNvPr id="58" name="Google Shape;58;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895000" y="2855000"/>
            <a:ext cx="10469700" cy="11481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2" name="Google Shape;22;p4"/>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3" name="Google Shape;23;p4"/>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6" name="Google Shape;26;p5"/>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7" name="Google Shape;27;p5"/>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8" name="Google Shape;28;p5"/>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1" name="Google Shape;31;p6"/>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p7"/>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5" name="Google Shape;35;p7"/>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653667" y="701800"/>
            <a:ext cx="8302800" cy="54543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38" name="Google Shape;38;p8"/>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609600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1" name="Google Shape;41;p9"/>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354000" y="1441867"/>
            <a:ext cx="5393700" cy="2280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3" name="Google Shape;43;p9"/>
          <p:cNvSpPr txBox="1"/>
          <p:nvPr>
            <p:ph idx="1" type="subTitle"/>
          </p:nvPr>
        </p:nvSpPr>
        <p:spPr>
          <a:xfrm>
            <a:off x="354000" y="3793601"/>
            <a:ext cx="5393700" cy="17940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44" name="Google Shape;44;p9"/>
          <p:cNvSpPr txBox="1"/>
          <p:nvPr>
            <p:ph idx="2" type="body"/>
          </p:nvPr>
        </p:nvSpPr>
        <p:spPr>
          <a:xfrm>
            <a:off x="6586000" y="965600"/>
            <a:ext cx="5115900" cy="4926900"/>
          </a:xfrm>
          <a:prstGeom prst="rect">
            <a:avLst/>
          </a:prstGeom>
        </p:spPr>
        <p:txBody>
          <a:bodyPr anchorCtr="0" anchor="ctr" bIns="121900" lIns="121900" spcFirstLastPara="1" rIns="121900" wrap="square" tIns="121900">
            <a:no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2100"/>
              </a:spcBef>
              <a:spcAft>
                <a:spcPts val="0"/>
              </a:spcAft>
              <a:buClr>
                <a:schemeClr val="lt1"/>
              </a:buClr>
              <a:buSzPts val="1900"/>
              <a:buChar char="○"/>
              <a:defRPr>
                <a:solidFill>
                  <a:schemeClr val="lt1"/>
                </a:solidFill>
              </a:defRPr>
            </a:lvl2pPr>
            <a:lvl3pPr indent="-349250" lvl="2" marL="1371600">
              <a:spcBef>
                <a:spcPts val="2100"/>
              </a:spcBef>
              <a:spcAft>
                <a:spcPts val="0"/>
              </a:spcAft>
              <a:buClr>
                <a:schemeClr val="lt1"/>
              </a:buClr>
              <a:buSzPts val="1900"/>
              <a:buChar char="■"/>
              <a:defRPr>
                <a:solidFill>
                  <a:schemeClr val="lt1"/>
                </a:solidFill>
              </a:defRPr>
            </a:lvl3pPr>
            <a:lvl4pPr indent="-349250" lvl="3" marL="1828800">
              <a:spcBef>
                <a:spcPts val="2100"/>
              </a:spcBef>
              <a:spcAft>
                <a:spcPts val="0"/>
              </a:spcAft>
              <a:buClr>
                <a:schemeClr val="lt1"/>
              </a:buClr>
              <a:buSzPts val="1900"/>
              <a:buChar char="●"/>
              <a:defRPr>
                <a:solidFill>
                  <a:schemeClr val="lt1"/>
                </a:solidFill>
              </a:defRPr>
            </a:lvl4pPr>
            <a:lvl5pPr indent="-349250" lvl="4" marL="2286000">
              <a:spcBef>
                <a:spcPts val="2100"/>
              </a:spcBef>
              <a:spcAft>
                <a:spcPts val="0"/>
              </a:spcAft>
              <a:buClr>
                <a:schemeClr val="lt1"/>
              </a:buClr>
              <a:buSzPts val="1900"/>
              <a:buChar char="○"/>
              <a:defRPr>
                <a:solidFill>
                  <a:schemeClr val="lt1"/>
                </a:solidFill>
              </a:defRPr>
            </a:lvl5pPr>
            <a:lvl6pPr indent="-349250" lvl="5" marL="2743200">
              <a:spcBef>
                <a:spcPts val="2100"/>
              </a:spcBef>
              <a:spcAft>
                <a:spcPts val="0"/>
              </a:spcAft>
              <a:buClr>
                <a:schemeClr val="lt1"/>
              </a:buClr>
              <a:buSzPts val="1900"/>
              <a:buChar char="■"/>
              <a:defRPr>
                <a:solidFill>
                  <a:schemeClr val="lt1"/>
                </a:solidFill>
              </a:defRPr>
            </a:lvl6pPr>
            <a:lvl7pPr indent="-349250" lvl="6" marL="3200400">
              <a:spcBef>
                <a:spcPts val="2100"/>
              </a:spcBef>
              <a:spcAft>
                <a:spcPts val="0"/>
              </a:spcAft>
              <a:buClr>
                <a:schemeClr val="lt1"/>
              </a:buClr>
              <a:buSzPts val="1900"/>
              <a:buChar char="●"/>
              <a:defRPr>
                <a:solidFill>
                  <a:schemeClr val="lt1"/>
                </a:solidFill>
              </a:defRPr>
            </a:lvl7pPr>
            <a:lvl8pPr indent="-349250" lvl="7" marL="3657600">
              <a:spcBef>
                <a:spcPts val="2100"/>
              </a:spcBef>
              <a:spcAft>
                <a:spcPts val="0"/>
              </a:spcAft>
              <a:buClr>
                <a:schemeClr val="lt1"/>
              </a:buClr>
              <a:buSzPts val="1900"/>
              <a:buChar char="○"/>
              <a:defRPr>
                <a:solidFill>
                  <a:schemeClr val="lt1"/>
                </a:solidFill>
              </a:defRPr>
            </a:lvl8pPr>
            <a:lvl9pPr indent="-349250" lvl="8" marL="4114800">
              <a:spcBef>
                <a:spcPts val="2100"/>
              </a:spcBef>
              <a:spcAft>
                <a:spcPts val="2100"/>
              </a:spcAft>
              <a:buClr>
                <a:schemeClr val="lt1"/>
              </a:buClr>
              <a:buSzPts val="1900"/>
              <a:buChar char="■"/>
              <a:defRPr>
                <a:solidFill>
                  <a:schemeClr val="lt1"/>
                </a:solidFill>
              </a:defRPr>
            </a:lvl9pPr>
          </a:lstStyle>
          <a:p/>
        </p:txBody>
      </p:sp>
      <p:sp>
        <p:nvSpPr>
          <p:cNvPr id="45" name="Google Shape;45;p9"/>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11320333" y="6241346"/>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1pPr>
            <a:lvl2pPr lvl="1">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2pPr>
            <a:lvl3pPr lvl="2">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3pPr>
            <a:lvl4pPr lvl="3">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4pPr>
            <a:lvl5pPr lvl="4">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5pPr>
            <a:lvl6pPr lvl="5">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6pPr>
            <a:lvl7pPr lvl="6">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7pPr>
            <a:lvl8pPr lvl="7">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8pPr>
            <a:lvl9pPr lvl="8">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accent3"/>
              </a:buClr>
              <a:buSzPts val="2400"/>
              <a:buFont typeface="Average"/>
              <a:buChar char="●"/>
              <a:defRPr sz="2400">
                <a:solidFill>
                  <a:schemeClr val="accent3"/>
                </a:solidFill>
                <a:latin typeface="Average"/>
                <a:ea typeface="Average"/>
                <a:cs typeface="Average"/>
                <a:sym typeface="Average"/>
              </a:defRPr>
            </a:lvl1pPr>
            <a:lvl2pPr indent="-349250" lvl="1" marL="91440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2pPr>
            <a:lvl3pPr indent="-349250" lvl="2" marL="137160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3pPr>
            <a:lvl4pPr indent="-349250" lvl="3" marL="182880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4pPr>
            <a:lvl5pPr indent="-349250" lvl="4" marL="228600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5pPr>
            <a:lvl6pPr indent="-349250" lvl="5" marL="274320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6pPr>
            <a:lvl7pPr indent="-349250" lvl="6" marL="320040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7pPr>
            <a:lvl8pPr indent="-349250" lvl="7" marL="365760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8pPr>
            <a:lvl9pPr indent="-349250" lvl="8" marL="4114800">
              <a:lnSpc>
                <a:spcPct val="115000"/>
              </a:lnSpc>
              <a:spcBef>
                <a:spcPts val="2100"/>
              </a:spcBef>
              <a:spcAft>
                <a:spcPts val="2100"/>
              </a:spcAft>
              <a:buClr>
                <a:schemeClr val="accent3"/>
              </a:buClr>
              <a:buSzPts val="1900"/>
              <a:buFont typeface="Average"/>
              <a:buChar char="■"/>
              <a:defRPr sz="1900">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accent3"/>
                </a:solidFill>
                <a:latin typeface="Average"/>
                <a:ea typeface="Average"/>
                <a:cs typeface="Average"/>
                <a:sym typeface="Average"/>
              </a:defRPr>
            </a:lvl1pPr>
            <a:lvl2pPr lvl="1" algn="r">
              <a:buNone/>
              <a:defRPr sz="1300">
                <a:solidFill>
                  <a:schemeClr val="accent3"/>
                </a:solidFill>
                <a:latin typeface="Average"/>
                <a:ea typeface="Average"/>
                <a:cs typeface="Average"/>
                <a:sym typeface="Average"/>
              </a:defRPr>
            </a:lvl2pPr>
            <a:lvl3pPr lvl="2" algn="r">
              <a:buNone/>
              <a:defRPr sz="1300">
                <a:solidFill>
                  <a:schemeClr val="accent3"/>
                </a:solidFill>
                <a:latin typeface="Average"/>
                <a:ea typeface="Average"/>
                <a:cs typeface="Average"/>
                <a:sym typeface="Average"/>
              </a:defRPr>
            </a:lvl3pPr>
            <a:lvl4pPr lvl="3" algn="r">
              <a:buNone/>
              <a:defRPr sz="1300">
                <a:solidFill>
                  <a:schemeClr val="accent3"/>
                </a:solidFill>
                <a:latin typeface="Average"/>
                <a:ea typeface="Average"/>
                <a:cs typeface="Average"/>
                <a:sym typeface="Average"/>
              </a:defRPr>
            </a:lvl4pPr>
            <a:lvl5pPr lvl="4" algn="r">
              <a:buNone/>
              <a:defRPr sz="1300">
                <a:solidFill>
                  <a:schemeClr val="accent3"/>
                </a:solidFill>
                <a:latin typeface="Average"/>
                <a:ea typeface="Average"/>
                <a:cs typeface="Average"/>
                <a:sym typeface="Average"/>
              </a:defRPr>
            </a:lvl5pPr>
            <a:lvl6pPr lvl="5" algn="r">
              <a:buNone/>
              <a:defRPr sz="1300">
                <a:solidFill>
                  <a:schemeClr val="accent3"/>
                </a:solidFill>
                <a:latin typeface="Average"/>
                <a:ea typeface="Average"/>
                <a:cs typeface="Average"/>
                <a:sym typeface="Average"/>
              </a:defRPr>
            </a:lvl6pPr>
            <a:lvl7pPr lvl="6" algn="r">
              <a:buNone/>
              <a:defRPr sz="1300">
                <a:solidFill>
                  <a:schemeClr val="accent3"/>
                </a:solidFill>
                <a:latin typeface="Average"/>
                <a:ea typeface="Average"/>
                <a:cs typeface="Average"/>
                <a:sym typeface="Average"/>
              </a:defRPr>
            </a:lvl7pPr>
            <a:lvl8pPr lvl="7" algn="r">
              <a:buNone/>
              <a:defRPr sz="1300">
                <a:solidFill>
                  <a:schemeClr val="accent3"/>
                </a:solidFill>
                <a:latin typeface="Average"/>
                <a:ea typeface="Average"/>
                <a:cs typeface="Average"/>
                <a:sym typeface="Average"/>
              </a:defRPr>
            </a:lvl8pPr>
            <a:lvl9pPr lvl="8" algn="r">
              <a:buNone/>
              <a:defRPr sz="13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idx="4294967295" type="ctrTitle"/>
          </p:nvPr>
        </p:nvSpPr>
        <p:spPr>
          <a:xfrm>
            <a:off x="1524000" y="1122369"/>
            <a:ext cx="9144000" cy="1152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sz="3000"/>
              <a:t>CPRE 288: Embedded Systems Platform Movement and Code Optimization</a:t>
            </a:r>
            <a:endParaRPr sz="3000"/>
          </a:p>
        </p:txBody>
      </p:sp>
      <p:sp>
        <p:nvSpPr>
          <p:cNvPr id="66" name="Google Shape;66;p14"/>
          <p:cNvSpPr txBox="1"/>
          <p:nvPr>
            <p:ph idx="4294967295" type="subTitle"/>
          </p:nvPr>
        </p:nvSpPr>
        <p:spPr>
          <a:xfrm>
            <a:off x="1451025" y="2667237"/>
            <a:ext cx="9144000" cy="333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a:t>Team SDMAY-04</a:t>
            </a:r>
            <a:endParaRPr/>
          </a:p>
          <a:p>
            <a:pPr indent="0" lvl="0" marL="0" rtl="0" algn="ctr">
              <a:lnSpc>
                <a:spcPct val="90000"/>
              </a:lnSpc>
              <a:spcBef>
                <a:spcPts val="0"/>
              </a:spcBef>
              <a:spcAft>
                <a:spcPts val="0"/>
              </a:spcAft>
              <a:buClr>
                <a:schemeClr val="dk1"/>
              </a:buClr>
              <a:buSzPts val="2400"/>
              <a:buNone/>
            </a:pPr>
            <a:r>
              <a:rPr lang="en-US" sz="1800"/>
              <a:t>Jacob Aspinall - Team communication manager</a:t>
            </a:r>
            <a:endParaRPr sz="1800"/>
          </a:p>
          <a:p>
            <a:pPr indent="0" lvl="0" marL="0" rtl="0" algn="ctr">
              <a:lnSpc>
                <a:spcPct val="90000"/>
              </a:lnSpc>
              <a:spcBef>
                <a:spcPts val="0"/>
              </a:spcBef>
              <a:spcAft>
                <a:spcPts val="0"/>
              </a:spcAft>
              <a:buClr>
                <a:schemeClr val="dk1"/>
              </a:buClr>
              <a:buSzPts val="2400"/>
              <a:buNone/>
            </a:pPr>
            <a:r>
              <a:rPr lang="en-US" sz="1800"/>
              <a:t>Geonhee Cho - Report manager</a:t>
            </a:r>
            <a:endParaRPr sz="1800"/>
          </a:p>
          <a:p>
            <a:pPr indent="0" lvl="0" marL="0" rtl="0" algn="ctr">
              <a:lnSpc>
                <a:spcPct val="90000"/>
              </a:lnSpc>
              <a:spcBef>
                <a:spcPts val="0"/>
              </a:spcBef>
              <a:spcAft>
                <a:spcPts val="0"/>
              </a:spcAft>
              <a:buClr>
                <a:schemeClr val="dk1"/>
              </a:buClr>
              <a:buSzPts val="2400"/>
              <a:buNone/>
            </a:pPr>
            <a:r>
              <a:rPr lang="en-US" sz="1800"/>
              <a:t>Isaac Klein - Team Scribe</a:t>
            </a:r>
            <a:endParaRPr sz="1800"/>
          </a:p>
          <a:p>
            <a:pPr indent="0" lvl="0" marL="0" rtl="0" algn="ctr">
              <a:lnSpc>
                <a:spcPct val="90000"/>
              </a:lnSpc>
              <a:spcBef>
                <a:spcPts val="0"/>
              </a:spcBef>
              <a:spcAft>
                <a:spcPts val="0"/>
              </a:spcAft>
              <a:buClr>
                <a:schemeClr val="dk1"/>
              </a:buClr>
              <a:buSzPts val="2400"/>
              <a:buNone/>
            </a:pPr>
            <a:r>
              <a:rPr lang="en-US" sz="1800"/>
              <a:t>Jisoo Han - Team Git master</a:t>
            </a:r>
            <a:endParaRPr sz="1800"/>
          </a:p>
          <a:p>
            <a:pPr indent="0" lvl="0" marL="0" rtl="0" algn="ctr">
              <a:lnSpc>
                <a:spcPct val="90000"/>
              </a:lnSpc>
              <a:spcBef>
                <a:spcPts val="0"/>
              </a:spcBef>
              <a:spcAft>
                <a:spcPts val="0"/>
              </a:spcAft>
              <a:buClr>
                <a:schemeClr val="dk1"/>
              </a:buClr>
              <a:buSzPts val="2400"/>
              <a:buNone/>
            </a:pPr>
            <a:r>
              <a:rPr lang="en-US" sz="1800"/>
              <a:t>Sam Rai - Team website manager</a:t>
            </a:r>
            <a:endParaRPr sz="1800"/>
          </a:p>
          <a:p>
            <a:pPr indent="0" lvl="0" marL="0" rtl="0" algn="ctr">
              <a:lnSpc>
                <a:spcPct val="90000"/>
              </a:lnSpc>
              <a:spcBef>
                <a:spcPts val="0"/>
              </a:spcBef>
              <a:spcAft>
                <a:spcPts val="0"/>
              </a:spcAft>
              <a:buClr>
                <a:schemeClr val="dk1"/>
              </a:buClr>
              <a:buSzPts val="2400"/>
              <a:buNone/>
            </a:pPr>
            <a:r>
              <a:rPr lang="en-US" sz="1800"/>
              <a:t>Nathan Nordling - Team data manager</a:t>
            </a:r>
            <a:endParaRPr sz="1800"/>
          </a:p>
          <a:p>
            <a:pPr indent="0" lvl="0" marL="0" rtl="0" algn="ctr">
              <a:lnSpc>
                <a:spcPct val="90000"/>
              </a:lnSpc>
              <a:spcBef>
                <a:spcPts val="1000"/>
              </a:spcBef>
              <a:spcAft>
                <a:spcPts val="0"/>
              </a:spcAft>
              <a:buClr>
                <a:schemeClr val="dk1"/>
              </a:buClr>
              <a:buSzPts val="2400"/>
              <a:buNone/>
            </a:pPr>
            <a:r>
              <a:rPr lang="en-US"/>
              <a:t>Clients - Dr. Phillip Jones, Dr. Diane Rover</a:t>
            </a:r>
            <a:endParaRPr/>
          </a:p>
          <a:p>
            <a:pPr indent="0" lvl="0" marL="0" rtl="0" algn="ctr">
              <a:lnSpc>
                <a:spcPct val="90000"/>
              </a:lnSpc>
              <a:spcBef>
                <a:spcPts val="1000"/>
              </a:spcBef>
              <a:spcAft>
                <a:spcPts val="0"/>
              </a:spcAft>
              <a:buClr>
                <a:schemeClr val="dk1"/>
              </a:buClr>
              <a:buSzPts val="2400"/>
              <a:buNone/>
            </a:pPr>
            <a:r>
              <a:rPr lang="en-US"/>
              <a:t>Advisor - Matthew Post</a:t>
            </a:r>
            <a:endParaRPr/>
          </a:p>
          <a:p>
            <a:pPr indent="0" lvl="0" marL="0" rtl="0" algn="ctr">
              <a:lnSpc>
                <a:spcPct val="90000"/>
              </a:lnSpc>
              <a:spcBef>
                <a:spcPts val="1000"/>
              </a:spcBef>
              <a:spcAft>
                <a:spcPts val="210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Infrared Distance Sensor</a:t>
            </a:r>
            <a:endParaRPr/>
          </a:p>
        </p:txBody>
      </p:sp>
      <p:sp>
        <p:nvSpPr>
          <p:cNvPr id="158" name="Google Shape;158;p2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The one exception to to having all digital signals is the IR sensor</a:t>
            </a:r>
            <a:endParaRPr/>
          </a:p>
          <a:p>
            <a:pPr indent="-342900" lvl="1" marL="914400" rtl="0" algn="l">
              <a:spcBef>
                <a:spcPts val="0"/>
              </a:spcBef>
              <a:spcAft>
                <a:spcPts val="0"/>
              </a:spcAft>
              <a:buSzPts val="1800"/>
              <a:buChar char="○"/>
            </a:pPr>
            <a:r>
              <a:rPr lang="en-US"/>
              <a:t>The IR sensor outputs an analog voltage</a:t>
            </a:r>
            <a:endParaRPr/>
          </a:p>
          <a:p>
            <a:pPr indent="-342900" lvl="0" marL="457200" rtl="0" algn="l">
              <a:spcBef>
                <a:spcPts val="0"/>
              </a:spcBef>
              <a:spcAft>
                <a:spcPts val="0"/>
              </a:spcAft>
              <a:buSzPts val="1800"/>
              <a:buChar char="●"/>
            </a:pPr>
            <a:r>
              <a:rPr lang="en-US"/>
              <a:t>We use a DAC to simulate the IR sensor</a:t>
            </a:r>
            <a:endParaRPr/>
          </a:p>
          <a:p>
            <a:pPr indent="-342900" lvl="1" marL="914400" rtl="0" algn="l">
              <a:spcBef>
                <a:spcPts val="0"/>
              </a:spcBef>
              <a:spcAft>
                <a:spcPts val="0"/>
              </a:spcAft>
              <a:buSzPts val="1800"/>
              <a:buChar char="○"/>
            </a:pPr>
            <a:r>
              <a:rPr lang="en-US"/>
              <a:t>Controlled with I2C</a:t>
            </a:r>
            <a:endParaRPr/>
          </a:p>
        </p:txBody>
      </p:sp>
      <p:pic>
        <p:nvPicPr>
          <p:cNvPr id="159" name="Google Shape;159;p23"/>
          <p:cNvPicPr preferRelativeResize="0"/>
          <p:nvPr/>
        </p:nvPicPr>
        <p:blipFill rotWithShape="1">
          <a:blip r:embed="rId3">
            <a:alphaModFix/>
          </a:blip>
          <a:srcRect b="27399" l="23760" r="36650" t="26933"/>
          <a:stretch/>
        </p:blipFill>
        <p:spPr>
          <a:xfrm rot="10800000">
            <a:off x="8776750" y="3947426"/>
            <a:ext cx="2577053" cy="2229399"/>
          </a:xfrm>
          <a:prstGeom prst="rect">
            <a:avLst/>
          </a:prstGeom>
          <a:noFill/>
          <a:ln>
            <a:noFill/>
          </a:ln>
        </p:spPr>
      </p:pic>
      <p:pic>
        <p:nvPicPr>
          <p:cNvPr id="160" name="Google Shape;160;p23"/>
          <p:cNvPicPr preferRelativeResize="0"/>
          <p:nvPr/>
        </p:nvPicPr>
        <p:blipFill>
          <a:blip r:embed="rId4">
            <a:alphaModFix/>
          </a:blip>
          <a:stretch>
            <a:fillRect/>
          </a:stretch>
        </p:blipFill>
        <p:spPr>
          <a:xfrm>
            <a:off x="838203" y="4044503"/>
            <a:ext cx="5915275" cy="2035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Changing inputs and Observing Outputs</a:t>
            </a:r>
            <a:endParaRPr/>
          </a:p>
        </p:txBody>
      </p:sp>
      <p:sp>
        <p:nvSpPr>
          <p:cNvPr id="166" name="Google Shape;166;p2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The simulation provides an API such that the test program can change the state of the simulation or observe the current state</a:t>
            </a:r>
            <a:endParaRPr/>
          </a:p>
          <a:p>
            <a:pPr indent="-342900" lvl="0" marL="457200" rtl="0" algn="l">
              <a:spcBef>
                <a:spcPts val="0"/>
              </a:spcBef>
              <a:spcAft>
                <a:spcPts val="0"/>
              </a:spcAft>
              <a:buSzPts val="1800"/>
              <a:buChar char="●"/>
            </a:pPr>
            <a:r>
              <a:rPr lang="en-US"/>
              <a:t>For example:</a:t>
            </a:r>
            <a:endParaRPr/>
          </a:p>
          <a:p>
            <a:pPr indent="-342900" lvl="1" marL="914400" rtl="0" algn="l">
              <a:spcBef>
                <a:spcPts val="0"/>
              </a:spcBef>
              <a:spcAft>
                <a:spcPts val="0"/>
              </a:spcAft>
              <a:buSzPts val="1800"/>
              <a:buChar char="○"/>
            </a:pPr>
            <a:r>
              <a:rPr lang="en-US"/>
              <a:t>After attempting to change the servo position, query what position the servo is actually at</a:t>
            </a:r>
            <a:endParaRPr/>
          </a:p>
          <a:p>
            <a:pPr indent="-342900" lvl="1" marL="914400" rtl="0" algn="l">
              <a:spcBef>
                <a:spcPts val="0"/>
              </a:spcBef>
              <a:spcAft>
                <a:spcPts val="0"/>
              </a:spcAft>
              <a:buSzPts val="1800"/>
              <a:buChar char="○"/>
            </a:pPr>
            <a:r>
              <a:rPr lang="en-US"/>
              <a:t>Changing the distance an object is away from the distance sensors to test the </a:t>
            </a:r>
            <a:r>
              <a:rPr lang="en-US"/>
              <a:t>distance</a:t>
            </a:r>
            <a:r>
              <a:rPr lang="en-US"/>
              <a:t> sensors work at various different distances</a:t>
            </a:r>
            <a:endParaRPr/>
          </a:p>
          <a:p>
            <a:pPr indent="-342900" lvl="0" marL="457200" rtl="0" algn="l">
              <a:spcBef>
                <a:spcPts val="0"/>
              </a:spcBef>
              <a:spcAft>
                <a:spcPts val="0"/>
              </a:spcAft>
              <a:buSzPts val="1800"/>
              <a:buChar char="●"/>
            </a:pPr>
            <a:r>
              <a:rPr lang="en-US"/>
              <a:t>Implemented as a separate UART connection</a:t>
            </a:r>
            <a:endParaRPr/>
          </a:p>
          <a:p>
            <a:pPr indent="-342900" lvl="1" marL="914400" rtl="0" algn="l">
              <a:spcBef>
                <a:spcPts val="0"/>
              </a:spcBef>
              <a:spcAft>
                <a:spcPts val="0"/>
              </a:spcAft>
              <a:buSzPts val="1800"/>
              <a:buChar char="○"/>
            </a:pPr>
            <a:r>
              <a:rPr lang="en-US"/>
              <a:t>packets for each type of command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High level design for testing + Continuous Integration</a:t>
            </a:r>
            <a:endParaRPr/>
          </a:p>
        </p:txBody>
      </p:sp>
      <p:pic>
        <p:nvPicPr>
          <p:cNvPr id="172" name="Google Shape;172;p25"/>
          <p:cNvPicPr preferRelativeResize="0"/>
          <p:nvPr/>
        </p:nvPicPr>
        <p:blipFill>
          <a:blip r:embed="rId3">
            <a:alphaModFix/>
          </a:blip>
          <a:stretch>
            <a:fillRect/>
          </a:stretch>
        </p:blipFill>
        <p:spPr>
          <a:xfrm>
            <a:off x="1084450" y="1637238"/>
            <a:ext cx="4232550" cy="4394625"/>
          </a:xfrm>
          <a:prstGeom prst="rect">
            <a:avLst/>
          </a:prstGeom>
          <a:noFill/>
          <a:ln>
            <a:noFill/>
          </a:ln>
        </p:spPr>
      </p:pic>
      <p:sp>
        <p:nvSpPr>
          <p:cNvPr id="173" name="Google Shape;173;p25"/>
          <p:cNvSpPr txBox="1"/>
          <p:nvPr/>
        </p:nvSpPr>
        <p:spPr>
          <a:xfrm>
            <a:off x="5851450" y="1885600"/>
            <a:ext cx="6200400" cy="389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rgbClr val="CCCCCC"/>
                </a:solidFill>
                <a:latin typeface="Average"/>
                <a:ea typeface="Average"/>
                <a:cs typeface="Average"/>
                <a:sym typeface="Average"/>
              </a:rPr>
              <a:t>Connect to PC to Git and Simulation </a:t>
            </a:r>
            <a:r>
              <a:rPr lang="en-US" sz="2400">
                <a:solidFill>
                  <a:srgbClr val="CCCCCC"/>
                </a:solidFill>
                <a:latin typeface="Average"/>
                <a:ea typeface="Average"/>
                <a:cs typeface="Average"/>
                <a:sym typeface="Average"/>
              </a:rPr>
              <a:t>platform</a:t>
            </a:r>
            <a:r>
              <a:rPr lang="en-US" sz="2400">
                <a:solidFill>
                  <a:srgbClr val="CCCCCC"/>
                </a:solidFill>
                <a:latin typeface="Average"/>
                <a:ea typeface="Average"/>
                <a:cs typeface="Average"/>
                <a:sym typeface="Average"/>
              </a:rPr>
              <a:t>.</a:t>
            </a:r>
            <a:r>
              <a:rPr lang="en-US" sz="2400">
                <a:solidFill>
                  <a:srgbClr val="CCCCCC"/>
                </a:solidFill>
                <a:latin typeface="Average"/>
                <a:ea typeface="Average"/>
                <a:cs typeface="Average"/>
                <a:sym typeface="Average"/>
              </a:rPr>
              <a:t> </a:t>
            </a:r>
            <a:endParaRPr sz="2400">
              <a:solidFill>
                <a:srgbClr val="CCCCCC"/>
              </a:solidFill>
              <a:latin typeface="Average"/>
              <a:ea typeface="Average"/>
              <a:cs typeface="Average"/>
              <a:sym typeface="Average"/>
            </a:endParaRPr>
          </a:p>
          <a:p>
            <a:pPr indent="0" lvl="0" marL="0" rtl="0" algn="l">
              <a:lnSpc>
                <a:spcPct val="115000"/>
              </a:lnSpc>
              <a:spcBef>
                <a:spcPts val="0"/>
              </a:spcBef>
              <a:spcAft>
                <a:spcPts val="0"/>
              </a:spcAft>
              <a:buNone/>
            </a:pPr>
            <a:r>
              <a:rPr lang="en-US" sz="2400">
                <a:solidFill>
                  <a:srgbClr val="CCCCCC"/>
                </a:solidFill>
                <a:latin typeface="Average"/>
                <a:ea typeface="Average"/>
                <a:cs typeface="Average"/>
                <a:sym typeface="Average"/>
              </a:rPr>
              <a:t>When push the code to the PC to GitLab, then it will automatically runs unit tests on a git commit (push the code)</a:t>
            </a:r>
            <a:endParaRPr sz="2400">
              <a:solidFill>
                <a:srgbClr val="CCCCCC"/>
              </a:solidFill>
              <a:latin typeface="Average"/>
              <a:ea typeface="Average"/>
              <a:cs typeface="Average"/>
              <a:sym typeface="Average"/>
            </a:endParaRPr>
          </a:p>
          <a:p>
            <a:pPr indent="0" lvl="0" marL="0" rtl="0" algn="l">
              <a:lnSpc>
                <a:spcPct val="115000"/>
              </a:lnSpc>
              <a:spcBef>
                <a:spcPts val="0"/>
              </a:spcBef>
              <a:spcAft>
                <a:spcPts val="0"/>
              </a:spcAft>
              <a:buNone/>
            </a:pPr>
            <a:r>
              <a:t/>
            </a:r>
            <a:endParaRPr sz="2000">
              <a:solidFill>
                <a:srgbClr val="CCCCCC"/>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Git Repository Organization</a:t>
            </a:r>
            <a:endParaRPr/>
          </a:p>
        </p:txBody>
      </p:sp>
      <p:sp>
        <p:nvSpPr>
          <p:cNvPr id="179" name="Google Shape;179;p26"/>
          <p:cNvSpPr txBox="1"/>
          <p:nvPr>
            <p:ph idx="1" type="body"/>
          </p:nvPr>
        </p:nvSpPr>
        <p:spPr>
          <a:xfrm>
            <a:off x="838200" y="1825625"/>
            <a:ext cx="11062500" cy="43512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lang="en-US"/>
              <a:t>Why Reorganization?</a:t>
            </a:r>
            <a:endParaRPr/>
          </a:p>
          <a:p>
            <a:pPr indent="-342900" lvl="0" marL="457200" rtl="0" algn="l">
              <a:lnSpc>
                <a:spcPct val="115000"/>
              </a:lnSpc>
              <a:spcBef>
                <a:spcPts val="2100"/>
              </a:spcBef>
              <a:spcAft>
                <a:spcPts val="0"/>
              </a:spcAft>
              <a:buSzPts val="1800"/>
              <a:buChar char="●"/>
            </a:pPr>
            <a:r>
              <a:rPr lang="en-US"/>
              <a:t>Creating new repository for the 288 class.</a:t>
            </a:r>
            <a:endParaRPr/>
          </a:p>
          <a:p>
            <a:pPr indent="-342900" lvl="0" marL="457200" rtl="0" algn="l">
              <a:lnSpc>
                <a:spcPct val="115000"/>
              </a:lnSpc>
              <a:spcBef>
                <a:spcPts val="0"/>
              </a:spcBef>
              <a:spcAft>
                <a:spcPts val="0"/>
              </a:spcAft>
              <a:buSzPts val="1800"/>
              <a:buChar char="●"/>
            </a:pPr>
            <a:r>
              <a:rPr lang="en-US"/>
              <a:t>Current git repository contains lot of unneeded folders and files. </a:t>
            </a:r>
            <a:endParaRPr/>
          </a:p>
          <a:p>
            <a:pPr indent="-342900" lvl="0" marL="457200" rtl="0" algn="l">
              <a:lnSpc>
                <a:spcPct val="115000"/>
              </a:lnSpc>
              <a:spcBef>
                <a:spcPts val="0"/>
              </a:spcBef>
              <a:spcAft>
                <a:spcPts val="0"/>
              </a:spcAft>
              <a:buSzPts val="1800"/>
              <a:buChar char="●"/>
            </a:pPr>
            <a:r>
              <a:rPr lang="en-US"/>
              <a:t>Students need access to some files, but need to be restricted from viewing others.</a:t>
            </a:r>
            <a:endParaRPr/>
          </a:p>
          <a:p>
            <a:pPr indent="-342900" lvl="0" marL="457200" rtl="0" algn="l">
              <a:lnSpc>
                <a:spcPct val="115000"/>
              </a:lnSpc>
              <a:spcBef>
                <a:spcPts val="0"/>
              </a:spcBef>
              <a:spcAft>
                <a:spcPts val="0"/>
              </a:spcAft>
              <a:buSzPts val="1800"/>
              <a:buChar char="●"/>
            </a:pPr>
            <a:r>
              <a:rPr lang="en-US"/>
              <a:t>Creating two repositories (1 for Professor+TA(private), 1 for student(public))</a:t>
            </a:r>
            <a:endParaRPr/>
          </a:p>
          <a:p>
            <a:pPr indent="-381000" lvl="0" marL="457200" rtl="0" algn="l">
              <a:lnSpc>
                <a:spcPct val="115000"/>
              </a:lnSpc>
              <a:spcBef>
                <a:spcPts val="0"/>
              </a:spcBef>
              <a:spcAft>
                <a:spcPts val="0"/>
              </a:spcAft>
              <a:buSzPts val="2400"/>
              <a:buChar char="●"/>
            </a:pPr>
            <a:r>
              <a:rPr lang="en-US"/>
              <a:t>All files will be located in the Professor+TA repo</a:t>
            </a:r>
            <a:endParaRPr/>
          </a:p>
          <a:p>
            <a:pPr indent="-381000" lvl="0" marL="457200" rtl="0" algn="l">
              <a:lnSpc>
                <a:spcPct val="115000"/>
              </a:lnSpc>
              <a:spcBef>
                <a:spcPts val="0"/>
              </a:spcBef>
              <a:spcAft>
                <a:spcPts val="0"/>
              </a:spcAft>
              <a:buSzPts val="2400"/>
              <a:buChar char="●"/>
            </a:pPr>
            <a:r>
              <a:rPr lang="en-US"/>
              <a:t>Files meant for students will be into the student repo</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895000" y="2855000"/>
            <a:ext cx="10469700" cy="1148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Milestones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Unit Testing Milestones</a:t>
            </a:r>
            <a:endParaRPr/>
          </a:p>
        </p:txBody>
      </p:sp>
      <p:sp>
        <p:nvSpPr>
          <p:cNvPr id="190" name="Google Shape;190;p28"/>
          <p:cNvSpPr txBox="1"/>
          <p:nvPr>
            <p:ph idx="1" type="body"/>
          </p:nvPr>
        </p:nvSpPr>
        <p:spPr>
          <a:xfrm>
            <a:off x="1087064" y="1463271"/>
            <a:ext cx="10515600" cy="4676100"/>
          </a:xfrm>
          <a:prstGeom prst="rect">
            <a:avLst/>
          </a:prstGeom>
          <a:noFill/>
          <a:ln>
            <a:noFill/>
          </a:ln>
        </p:spPr>
        <p:txBody>
          <a:bodyPr anchorCtr="0" anchor="t" bIns="45700" lIns="91425" spcFirstLastPara="1" rIns="91425" wrap="square" tIns="45700">
            <a:noAutofit/>
          </a:bodyPr>
          <a:lstStyle/>
          <a:p>
            <a:pPr indent="-228600" lvl="0" marL="228600" rtl="0" algn="l">
              <a:spcBef>
                <a:spcPts val="1000"/>
              </a:spcBef>
              <a:spcAft>
                <a:spcPts val="0"/>
              </a:spcAft>
              <a:buSzPts val="1800"/>
              <a:buChar char="●"/>
            </a:pPr>
            <a:r>
              <a:rPr lang="en-US"/>
              <a:t>Complete :</a:t>
            </a:r>
            <a:endParaRPr/>
          </a:p>
          <a:p>
            <a:pPr indent="-228600" lvl="1" marL="685800" rtl="0" algn="l">
              <a:spcBef>
                <a:spcPts val="500"/>
              </a:spcBef>
              <a:spcAft>
                <a:spcPts val="0"/>
              </a:spcAft>
              <a:buSzPts val="1800"/>
              <a:buChar char="○"/>
            </a:pPr>
            <a:r>
              <a:rPr lang="en-US"/>
              <a:t>Sonar sensor</a:t>
            </a:r>
            <a:endParaRPr/>
          </a:p>
          <a:p>
            <a:pPr indent="-228600" lvl="1" marL="685800" rtl="0" algn="l">
              <a:spcBef>
                <a:spcPts val="500"/>
              </a:spcBef>
              <a:spcAft>
                <a:spcPts val="0"/>
              </a:spcAft>
              <a:buSzPts val="1800"/>
              <a:buChar char="○"/>
            </a:pPr>
            <a:r>
              <a:rPr lang="en-US"/>
              <a:t>Servo</a:t>
            </a:r>
            <a:endParaRPr/>
          </a:p>
          <a:p>
            <a:pPr indent="-228600" lvl="1" marL="685800" rtl="0" algn="l">
              <a:spcBef>
                <a:spcPts val="500"/>
              </a:spcBef>
              <a:spcAft>
                <a:spcPts val="0"/>
              </a:spcAft>
              <a:buSzPts val="1800"/>
              <a:buChar char="○"/>
            </a:pPr>
            <a:r>
              <a:rPr lang="en-US"/>
              <a:t>Buttons</a:t>
            </a:r>
            <a:endParaRPr/>
          </a:p>
          <a:p>
            <a:pPr indent="-228600" lvl="1" marL="685800" rtl="0" algn="l">
              <a:spcBef>
                <a:spcPts val="500"/>
              </a:spcBef>
              <a:spcAft>
                <a:spcPts val="0"/>
              </a:spcAft>
              <a:buSzPts val="1800"/>
              <a:buChar char="○"/>
            </a:pPr>
            <a:r>
              <a:rPr lang="en-US"/>
              <a:t>Timer.c helper file</a:t>
            </a:r>
            <a:endParaRPr/>
          </a:p>
          <a:p>
            <a:pPr indent="-228600" lvl="2" marL="1143000" rtl="0" algn="l">
              <a:spcBef>
                <a:spcPts val="500"/>
              </a:spcBef>
              <a:spcAft>
                <a:spcPts val="0"/>
              </a:spcAft>
              <a:buSzPts val="1800"/>
              <a:buChar char="■"/>
            </a:pPr>
            <a:r>
              <a:rPr lang="en-US"/>
              <a:t>contains wait functions(i.e. wait for 100ms)</a:t>
            </a:r>
            <a:endParaRPr/>
          </a:p>
          <a:p>
            <a:pPr indent="-228600" lvl="1" marL="685800" rtl="0" algn="l">
              <a:spcBef>
                <a:spcPts val="500"/>
              </a:spcBef>
              <a:spcAft>
                <a:spcPts val="0"/>
              </a:spcAft>
              <a:buSzPts val="1800"/>
              <a:buChar char="○"/>
            </a:pPr>
            <a:r>
              <a:rPr lang="en-US"/>
              <a:t>Roomba</a:t>
            </a:r>
            <a:endParaRPr/>
          </a:p>
          <a:p>
            <a:pPr indent="-228600" lvl="2" marL="1143000" rtl="0" algn="l">
              <a:spcBef>
                <a:spcPts val="500"/>
              </a:spcBef>
              <a:spcAft>
                <a:spcPts val="0"/>
              </a:spcAft>
              <a:buSzPts val="1800"/>
              <a:buChar char="■"/>
            </a:pPr>
            <a:r>
              <a:rPr lang="en-US"/>
              <a:t>Open Interface</a:t>
            </a:r>
            <a:endParaRPr/>
          </a:p>
          <a:p>
            <a:pPr indent="-228600" lvl="3" marL="1600200" rtl="0" algn="l">
              <a:spcBef>
                <a:spcPts val="500"/>
              </a:spcBef>
              <a:spcAft>
                <a:spcPts val="0"/>
              </a:spcAft>
              <a:buSzPts val="1800"/>
              <a:buChar char="●"/>
            </a:pPr>
            <a:r>
              <a:rPr lang="en-US"/>
              <a:t>gives us access to the various sensors on the Roomba</a:t>
            </a:r>
            <a:endParaRPr/>
          </a:p>
          <a:p>
            <a:pPr indent="-228600" lvl="2" marL="1143000" rtl="0" algn="l">
              <a:spcBef>
                <a:spcPts val="500"/>
              </a:spcBef>
              <a:spcAft>
                <a:spcPts val="0"/>
              </a:spcAft>
              <a:buSzPts val="1800"/>
              <a:buChar char="■"/>
            </a:pPr>
            <a:r>
              <a:rPr lang="en-US"/>
              <a:t>Driving</a:t>
            </a:r>
            <a:endParaRPr/>
          </a:p>
          <a:p>
            <a:pPr indent="-228600" lvl="1" marL="685800" rtl="0" algn="l">
              <a:spcBef>
                <a:spcPts val="500"/>
              </a:spcBef>
              <a:spcAft>
                <a:spcPts val="0"/>
              </a:spcAft>
              <a:buSzPts val="1800"/>
              <a:buChar char="○"/>
            </a:pPr>
            <a:r>
              <a:rPr lang="en-US"/>
              <a:t>LCD</a:t>
            </a:r>
            <a:endParaRPr/>
          </a:p>
          <a:p>
            <a:pPr indent="-228600" lvl="1" marL="685800" rtl="0" algn="l">
              <a:spcBef>
                <a:spcPts val="500"/>
              </a:spcBef>
              <a:spcAft>
                <a:spcPts val="0"/>
              </a:spcAft>
              <a:buSzPts val="1800"/>
              <a:buChar char="○"/>
            </a:pPr>
            <a:r>
              <a:rPr lang="en-US"/>
              <a:t>UART</a:t>
            </a:r>
            <a:endParaRPr/>
          </a:p>
          <a:p>
            <a:pPr indent="-228600" lvl="1" marL="685800" rtl="0" algn="l">
              <a:spcBef>
                <a:spcPts val="500"/>
              </a:spcBef>
              <a:spcAft>
                <a:spcPts val="0"/>
              </a:spcAft>
              <a:buSzPts val="1800"/>
              <a:buChar char="○"/>
            </a:pPr>
            <a:r>
              <a:rPr lang="en-US"/>
              <a:t>IR Sensor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Continuous Integration Milestones</a:t>
            </a:r>
            <a:endParaRPr/>
          </a:p>
        </p:txBody>
      </p:sp>
      <p:sp>
        <p:nvSpPr>
          <p:cNvPr id="196" name="Google Shape;196;p29"/>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000"/>
              <a:t>Complete</a:t>
            </a:r>
            <a:endParaRPr sz="3000"/>
          </a:p>
          <a:p>
            <a:pPr indent="-381000" lvl="1" marL="914400" rtl="0" algn="l">
              <a:spcBef>
                <a:spcPts val="2100"/>
              </a:spcBef>
              <a:spcAft>
                <a:spcPts val="0"/>
              </a:spcAft>
              <a:buSzPts val="2400"/>
              <a:buChar char="○"/>
            </a:pPr>
            <a:r>
              <a:rPr lang="en-US" sz="2400"/>
              <a:t>Automatic loading and running of code on microcontroller</a:t>
            </a:r>
            <a:endParaRPr sz="2400"/>
          </a:p>
          <a:p>
            <a:pPr indent="-381000" lvl="1" marL="914400" rtl="0" algn="l">
              <a:spcBef>
                <a:spcPts val="0"/>
              </a:spcBef>
              <a:spcAft>
                <a:spcPts val="0"/>
              </a:spcAft>
              <a:buSzPts val="2400"/>
              <a:buChar char="○"/>
            </a:pPr>
            <a:r>
              <a:rPr lang="en-US" sz="2400"/>
              <a:t>Automatically triggering tests on a git commit</a:t>
            </a:r>
            <a:endParaRPr sz="2400"/>
          </a:p>
          <a:p>
            <a:pPr indent="-381000" lvl="1" marL="914400" rtl="0" algn="l">
              <a:spcBef>
                <a:spcPts val="0"/>
              </a:spcBef>
              <a:spcAft>
                <a:spcPts val="0"/>
              </a:spcAft>
              <a:buSzPts val="2400"/>
              <a:buChar char="○"/>
            </a:pPr>
            <a:r>
              <a:rPr lang="en-US" sz="2400"/>
              <a:t>Show the test results(either pass or fail)</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895000" y="2855000"/>
            <a:ext cx="10469700" cy="1148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Testing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Manual Testing</a:t>
            </a:r>
            <a:endParaRPr/>
          </a:p>
        </p:txBody>
      </p:sp>
      <p:sp>
        <p:nvSpPr>
          <p:cNvPr id="207" name="Google Shape;207;p3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Timer testing</a:t>
            </a:r>
            <a:endParaRPr/>
          </a:p>
          <a:p>
            <a:pPr indent="-342900" lvl="0" marL="457200" rtl="0" algn="l">
              <a:spcBef>
                <a:spcPts val="0"/>
              </a:spcBef>
              <a:spcAft>
                <a:spcPts val="0"/>
              </a:spcAft>
              <a:buSzPts val="1800"/>
              <a:buChar char="●"/>
            </a:pPr>
            <a:r>
              <a:rPr lang="en-US"/>
              <a:t>WiFi testing</a:t>
            </a:r>
            <a:endParaRPr/>
          </a:p>
          <a:p>
            <a:pPr indent="0" lvl="0" marL="0" rtl="0" algn="l">
              <a:spcBef>
                <a:spcPts val="2100"/>
              </a:spcBef>
              <a:spcAft>
                <a:spcPts val="0"/>
              </a:spcAft>
              <a:buNone/>
            </a:pPr>
            <a:r>
              <a:rPr lang="en-US"/>
              <a:t>	Manual testing is also</a:t>
            </a:r>
            <a:endParaRPr/>
          </a:p>
          <a:p>
            <a:pPr indent="0" lvl="0" marL="0" rtl="0" algn="l">
              <a:spcBef>
                <a:spcPts val="2100"/>
              </a:spcBef>
              <a:spcAft>
                <a:spcPts val="0"/>
              </a:spcAft>
              <a:buNone/>
            </a:pPr>
            <a:r>
              <a:rPr lang="en-US"/>
              <a:t>	important because of</a:t>
            </a:r>
            <a:endParaRPr/>
          </a:p>
          <a:p>
            <a:pPr indent="0" lvl="0" marL="0" rtl="0" algn="l">
              <a:spcBef>
                <a:spcPts val="2100"/>
              </a:spcBef>
              <a:spcAft>
                <a:spcPts val="0"/>
              </a:spcAft>
              <a:buNone/>
            </a:pPr>
            <a:r>
              <a:rPr lang="en-US"/>
              <a:t>	variances between software and</a:t>
            </a:r>
            <a:endParaRPr/>
          </a:p>
          <a:p>
            <a:pPr indent="0" lvl="0" marL="0" rtl="0" algn="l">
              <a:spcBef>
                <a:spcPts val="2100"/>
              </a:spcBef>
              <a:spcAft>
                <a:spcPts val="0"/>
              </a:spcAft>
              <a:buNone/>
            </a:pPr>
            <a:r>
              <a:rPr lang="en-US"/>
              <a:t>	hardware </a:t>
            </a:r>
            <a:r>
              <a:rPr lang="en-US"/>
              <a:t>accuracies</a:t>
            </a:r>
            <a:r>
              <a:rPr lang="en-US"/>
              <a:t>.</a:t>
            </a:r>
            <a:endParaRPr/>
          </a:p>
          <a:p>
            <a:pPr indent="0" lvl="0" marL="457200" rtl="0" algn="l">
              <a:spcBef>
                <a:spcPts val="2100"/>
              </a:spcBef>
              <a:spcAft>
                <a:spcPts val="2100"/>
              </a:spcAft>
              <a:buNone/>
            </a:pPr>
            <a:r>
              <a:t/>
            </a:r>
            <a:endParaRPr/>
          </a:p>
        </p:txBody>
      </p:sp>
      <p:pic>
        <p:nvPicPr>
          <p:cNvPr id="208" name="Google Shape;208;p31"/>
          <p:cNvPicPr preferRelativeResize="0"/>
          <p:nvPr/>
        </p:nvPicPr>
        <p:blipFill>
          <a:blip r:embed="rId3">
            <a:alphaModFix/>
          </a:blip>
          <a:stretch>
            <a:fillRect/>
          </a:stretch>
        </p:blipFill>
        <p:spPr>
          <a:xfrm>
            <a:off x="4385753" y="365125"/>
            <a:ext cx="7698199" cy="4418675"/>
          </a:xfrm>
          <a:prstGeom prst="rect">
            <a:avLst/>
          </a:prstGeom>
          <a:noFill/>
          <a:ln>
            <a:noFill/>
          </a:ln>
        </p:spPr>
      </p:pic>
      <p:pic>
        <p:nvPicPr>
          <p:cNvPr id="209" name="Google Shape;209;p31"/>
          <p:cNvPicPr preferRelativeResize="0"/>
          <p:nvPr/>
        </p:nvPicPr>
        <p:blipFill>
          <a:blip r:embed="rId4">
            <a:alphaModFix/>
          </a:blip>
          <a:stretch>
            <a:fillRect/>
          </a:stretch>
        </p:blipFill>
        <p:spPr>
          <a:xfrm>
            <a:off x="5818850" y="3240450"/>
            <a:ext cx="6373151" cy="3463925"/>
          </a:xfrm>
          <a:prstGeom prst="rect">
            <a:avLst/>
          </a:prstGeom>
          <a:noFill/>
          <a:ln>
            <a:noFill/>
          </a:ln>
        </p:spPr>
      </p:pic>
      <p:sp>
        <p:nvSpPr>
          <p:cNvPr id="210" name="Google Shape;210;p31"/>
          <p:cNvSpPr txBox="1"/>
          <p:nvPr/>
        </p:nvSpPr>
        <p:spPr>
          <a:xfrm>
            <a:off x="852000" y="3952775"/>
            <a:ext cx="2640000" cy="16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System Level/Unit Testing</a:t>
            </a:r>
            <a:endParaRPr/>
          </a:p>
        </p:txBody>
      </p:sp>
      <p:sp>
        <p:nvSpPr>
          <p:cNvPr id="216" name="Google Shape;216;p3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Tests implemented as C code running on the microcontroller</a:t>
            </a:r>
            <a:endParaRPr/>
          </a:p>
          <a:p>
            <a:pPr indent="-342900" lvl="1" marL="914400" rtl="0" algn="l">
              <a:spcBef>
                <a:spcPts val="0"/>
              </a:spcBef>
              <a:spcAft>
                <a:spcPts val="0"/>
              </a:spcAft>
              <a:buSzPts val="1800"/>
              <a:buChar char="○"/>
            </a:pPr>
            <a:r>
              <a:rPr lang="en-US"/>
              <a:t>No specific testing framework</a:t>
            </a:r>
            <a:endParaRPr/>
          </a:p>
          <a:p>
            <a:pPr indent="-342900" lvl="0" marL="457200" rtl="0" algn="l">
              <a:spcBef>
                <a:spcPts val="0"/>
              </a:spcBef>
              <a:spcAft>
                <a:spcPts val="0"/>
              </a:spcAft>
              <a:buSzPts val="1800"/>
              <a:buChar char="●"/>
            </a:pPr>
            <a:r>
              <a:rPr lang="en-US"/>
              <a:t>System level tests</a:t>
            </a:r>
            <a:endParaRPr/>
          </a:p>
          <a:p>
            <a:pPr indent="-342900" lvl="1" marL="914400" rtl="0" algn="l">
              <a:spcBef>
                <a:spcPts val="0"/>
              </a:spcBef>
              <a:spcAft>
                <a:spcPts val="0"/>
              </a:spcAft>
              <a:buSzPts val="1800"/>
              <a:buChar char="○"/>
            </a:pPr>
            <a:r>
              <a:rPr lang="en-US"/>
              <a:t>Tests to verify one use case for a device</a:t>
            </a:r>
            <a:endParaRPr/>
          </a:p>
          <a:p>
            <a:pPr indent="-342900" lvl="1" marL="914400" rtl="0" algn="l">
              <a:spcBef>
                <a:spcPts val="0"/>
              </a:spcBef>
              <a:spcAft>
                <a:spcPts val="0"/>
              </a:spcAft>
              <a:buSzPts val="1800"/>
              <a:buChar char="○"/>
            </a:pPr>
            <a:r>
              <a:rPr lang="en-US"/>
              <a:t>For example: Getting the distance from the sonar sensor</a:t>
            </a:r>
            <a:endParaRPr/>
          </a:p>
          <a:p>
            <a:pPr indent="-342900" lvl="0" marL="457200" rtl="0" algn="l">
              <a:spcBef>
                <a:spcPts val="0"/>
              </a:spcBef>
              <a:spcAft>
                <a:spcPts val="0"/>
              </a:spcAft>
              <a:buSzPts val="1800"/>
              <a:buChar char="●"/>
            </a:pPr>
            <a:r>
              <a:rPr lang="en-US"/>
              <a:t>Unit tests</a:t>
            </a:r>
            <a:endParaRPr/>
          </a:p>
          <a:p>
            <a:pPr indent="-342900" lvl="1" marL="914400" rtl="0" algn="l">
              <a:spcBef>
                <a:spcPts val="0"/>
              </a:spcBef>
              <a:spcAft>
                <a:spcPts val="0"/>
              </a:spcAft>
              <a:buSzPts val="1800"/>
              <a:buChar char="○"/>
            </a:pPr>
            <a:r>
              <a:rPr lang="en-US"/>
              <a:t>Testing all of the individual parts of a system</a:t>
            </a:r>
            <a:endParaRPr/>
          </a:p>
          <a:p>
            <a:pPr indent="-342900" lvl="1" marL="914400" rtl="0" algn="l">
              <a:spcBef>
                <a:spcPts val="0"/>
              </a:spcBef>
              <a:spcAft>
                <a:spcPts val="0"/>
              </a:spcAft>
              <a:buSzPts val="1800"/>
              <a:buChar char="○"/>
            </a:pPr>
            <a:r>
              <a:rPr lang="en-US"/>
              <a:t>For example: testing each step that occurs when getting the distance from a sonar sensor.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Project Vision</a:t>
            </a:r>
            <a:endParaRPr/>
          </a:p>
        </p:txBody>
      </p:sp>
      <p:sp>
        <p:nvSpPr>
          <p:cNvPr id="72" name="Google Shape;72;p15"/>
          <p:cNvSpPr txBox="1"/>
          <p:nvPr>
            <p:ph idx="1" type="body"/>
          </p:nvPr>
        </p:nvSpPr>
        <p:spPr>
          <a:xfrm>
            <a:off x="838200" y="1825625"/>
            <a:ext cx="10771800" cy="43515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SzPts val="2000"/>
              <a:buChar char="●"/>
            </a:pPr>
            <a:r>
              <a:rPr lang="en-US" sz="2000"/>
              <a:t>What is the project attempting to accomplish?</a:t>
            </a:r>
            <a:endParaRPr sz="2000"/>
          </a:p>
          <a:p>
            <a:pPr indent="-355600" lvl="1" marL="914400" rtl="0" algn="l">
              <a:lnSpc>
                <a:spcPct val="100000"/>
              </a:lnSpc>
              <a:spcBef>
                <a:spcPts val="0"/>
              </a:spcBef>
              <a:spcAft>
                <a:spcPts val="0"/>
              </a:spcAft>
              <a:buSzPts val="2000"/>
              <a:buChar char="○"/>
            </a:pPr>
            <a:r>
              <a:rPr lang="en-US" sz="2000"/>
              <a:t>Our goal is to solve as many issues as possible which are facing by students in CPRE 288. </a:t>
            </a:r>
            <a:endParaRPr sz="2000"/>
          </a:p>
          <a:p>
            <a:pPr indent="-355600" lvl="1" marL="914400" rtl="0" algn="l">
              <a:lnSpc>
                <a:spcPct val="100000"/>
              </a:lnSpc>
              <a:spcBef>
                <a:spcPts val="0"/>
              </a:spcBef>
              <a:spcAft>
                <a:spcPts val="0"/>
              </a:spcAft>
              <a:buSzPts val="2000"/>
              <a:buChar char="○"/>
            </a:pPr>
            <a:r>
              <a:rPr lang="en-US" sz="2000"/>
              <a:t>Also provide help to TAs and professors.</a:t>
            </a:r>
            <a:endParaRPr sz="2000"/>
          </a:p>
          <a:p>
            <a:pPr indent="0" lvl="0" marL="914400" rtl="0" algn="l">
              <a:lnSpc>
                <a:spcPct val="100000"/>
              </a:lnSpc>
              <a:spcBef>
                <a:spcPts val="0"/>
              </a:spcBef>
              <a:spcAft>
                <a:spcPts val="0"/>
              </a:spcAft>
              <a:buNone/>
            </a:pPr>
            <a:r>
              <a:t/>
            </a:r>
            <a:endParaRPr sz="2000"/>
          </a:p>
          <a:p>
            <a:pPr indent="-355600" lvl="0" marL="457200" rtl="0" algn="l">
              <a:lnSpc>
                <a:spcPct val="100000"/>
              </a:lnSpc>
              <a:spcBef>
                <a:spcPts val="1000"/>
              </a:spcBef>
              <a:spcAft>
                <a:spcPts val="0"/>
              </a:spcAft>
              <a:buSzPts val="2000"/>
              <a:buChar char="●"/>
            </a:pPr>
            <a:r>
              <a:rPr lang="en-US" sz="2000"/>
              <a:t>Who cares?  Whose life would be improved?</a:t>
            </a:r>
            <a:endParaRPr sz="2000"/>
          </a:p>
          <a:p>
            <a:pPr indent="-355600" lvl="1" marL="914400" rtl="0" algn="l">
              <a:lnSpc>
                <a:spcPct val="100000"/>
              </a:lnSpc>
              <a:spcBef>
                <a:spcPts val="0"/>
              </a:spcBef>
              <a:spcAft>
                <a:spcPts val="0"/>
              </a:spcAft>
              <a:buSzPts val="2000"/>
              <a:buChar char="○"/>
            </a:pPr>
            <a:r>
              <a:rPr lang="en-US" sz="2000"/>
              <a:t>TAs and professors. </a:t>
            </a:r>
            <a:endParaRPr sz="2000"/>
          </a:p>
          <a:p>
            <a:pPr indent="-355600" lvl="1" marL="914400" rtl="0" algn="l">
              <a:lnSpc>
                <a:spcPct val="100000"/>
              </a:lnSpc>
              <a:spcBef>
                <a:spcPts val="0"/>
              </a:spcBef>
              <a:spcAft>
                <a:spcPts val="0"/>
              </a:spcAft>
              <a:buSzPts val="2000"/>
              <a:buChar char="○"/>
            </a:pPr>
            <a:r>
              <a:rPr lang="en-US" sz="2000"/>
              <a:t>Students who are taking CPRE 288.</a:t>
            </a:r>
            <a:endParaRPr sz="2000"/>
          </a:p>
          <a:p>
            <a:pPr indent="0" lvl="0" marL="457200" rtl="0" algn="l">
              <a:lnSpc>
                <a:spcPct val="100000"/>
              </a:lnSpc>
              <a:spcBef>
                <a:spcPts val="1000"/>
              </a:spcBef>
              <a:spcAft>
                <a:spcPts val="0"/>
              </a:spcAft>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Engineering Standards and Design Practices </a:t>
            </a:r>
            <a:endParaRPr/>
          </a:p>
        </p:txBody>
      </p:sp>
      <p:sp>
        <p:nvSpPr>
          <p:cNvPr id="222" name="Google Shape;222;p3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9250" lvl="0" marL="457200" rtl="0" algn="l">
              <a:lnSpc>
                <a:spcPct val="150000"/>
              </a:lnSpc>
              <a:spcBef>
                <a:spcPts val="1000"/>
              </a:spcBef>
              <a:spcAft>
                <a:spcPts val="0"/>
              </a:spcAft>
              <a:buSzPts val="1900"/>
              <a:buChar char="●"/>
            </a:pPr>
            <a:r>
              <a:rPr lang="en-US" sz="2500"/>
              <a:t>Agile software development</a:t>
            </a:r>
            <a:endParaRPr sz="2500"/>
          </a:p>
          <a:p>
            <a:pPr indent="-349250" lvl="0" marL="457200" rtl="0" algn="l">
              <a:lnSpc>
                <a:spcPct val="150000"/>
              </a:lnSpc>
              <a:spcBef>
                <a:spcPts val="0"/>
              </a:spcBef>
              <a:spcAft>
                <a:spcPts val="0"/>
              </a:spcAft>
              <a:buSzPts val="1900"/>
              <a:buChar char="●"/>
            </a:pPr>
            <a:r>
              <a:rPr lang="en-US" sz="2500"/>
              <a:t>Unit testing</a:t>
            </a:r>
            <a:endParaRPr sz="2500"/>
          </a:p>
          <a:p>
            <a:pPr indent="-349250" lvl="0" marL="457200" rtl="0" algn="l">
              <a:lnSpc>
                <a:spcPct val="150000"/>
              </a:lnSpc>
              <a:spcBef>
                <a:spcPts val="0"/>
              </a:spcBef>
              <a:spcAft>
                <a:spcPts val="0"/>
              </a:spcAft>
              <a:buSzPts val="1900"/>
              <a:buChar char="●"/>
            </a:pPr>
            <a:r>
              <a:rPr lang="en-US" sz="2500"/>
              <a:t>Continuous integration</a:t>
            </a:r>
            <a:endParaRPr sz="2500"/>
          </a:p>
          <a:p>
            <a:pPr indent="0" lvl="0" marL="0" rtl="0" algn="l">
              <a:spcBef>
                <a:spcPts val="2100"/>
              </a:spcBef>
              <a:spcAft>
                <a:spcPts val="21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Automating the running of tests</a:t>
            </a:r>
            <a:endParaRPr/>
          </a:p>
        </p:txBody>
      </p:sp>
      <p:sp>
        <p:nvSpPr>
          <p:cNvPr id="228" name="Google Shape;228;p3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Debug Server Scripting(DSS)</a:t>
            </a:r>
            <a:endParaRPr b="1"/>
          </a:p>
          <a:p>
            <a:pPr indent="-355600" lvl="0" marL="457200" rtl="0" algn="l">
              <a:spcBef>
                <a:spcPts val="2100"/>
              </a:spcBef>
              <a:spcAft>
                <a:spcPts val="0"/>
              </a:spcAft>
              <a:buSzPts val="2000"/>
              <a:buChar char="●"/>
            </a:pPr>
            <a:r>
              <a:rPr lang="en-US" sz="2000"/>
              <a:t>Allows us to control our IDE’s debugger from a script</a:t>
            </a:r>
            <a:endParaRPr sz="2000"/>
          </a:p>
          <a:p>
            <a:pPr indent="-355600" lvl="0" marL="457200" rtl="0" algn="l">
              <a:spcBef>
                <a:spcPts val="0"/>
              </a:spcBef>
              <a:spcAft>
                <a:spcPts val="0"/>
              </a:spcAft>
              <a:buSzPts val="2000"/>
              <a:buChar char="●"/>
            </a:pPr>
            <a:r>
              <a:rPr lang="en-US" sz="2000"/>
              <a:t>Lets us build our project and run it on the microcontroller automatically</a:t>
            </a:r>
            <a:endParaRPr sz="2000"/>
          </a:p>
          <a:p>
            <a:pPr indent="0" lvl="0" marL="0" rtl="0" algn="l">
              <a:spcBef>
                <a:spcPts val="2100"/>
              </a:spcBef>
              <a:spcAft>
                <a:spcPts val="0"/>
              </a:spcAft>
              <a:buNone/>
            </a:pPr>
            <a:r>
              <a:rPr b="1" lang="en-US"/>
              <a:t>Continuous Integration </a:t>
            </a:r>
            <a:endParaRPr b="1"/>
          </a:p>
          <a:p>
            <a:pPr indent="-355600" lvl="0" marL="457200" rtl="0" algn="l">
              <a:spcBef>
                <a:spcPts val="2100"/>
              </a:spcBef>
              <a:spcAft>
                <a:spcPts val="0"/>
              </a:spcAft>
              <a:buSzPts val="2000"/>
              <a:buChar char="●"/>
            </a:pPr>
            <a:r>
              <a:rPr lang="en-US" sz="2000"/>
              <a:t>Automatically runs unit tests on a git commit</a:t>
            </a:r>
            <a:endParaRPr sz="2000"/>
          </a:p>
          <a:p>
            <a:pPr indent="-355600" lvl="0" marL="457200" rtl="0" algn="l">
              <a:spcBef>
                <a:spcPts val="0"/>
              </a:spcBef>
              <a:spcAft>
                <a:spcPts val="0"/>
              </a:spcAft>
              <a:buSzPts val="2000"/>
              <a:buChar char="●"/>
            </a:pPr>
            <a:r>
              <a:rPr lang="en-US" sz="2000"/>
              <a:t>Communicates with a PC connected to the simulation platform and runs DSS script</a:t>
            </a:r>
            <a:endParaRPr sz="2000"/>
          </a:p>
          <a:p>
            <a:pPr indent="-355600" lvl="0" marL="457200" rtl="0" algn="l">
              <a:spcBef>
                <a:spcPts val="0"/>
              </a:spcBef>
              <a:spcAft>
                <a:spcPts val="0"/>
              </a:spcAft>
              <a:buSzPts val="2000"/>
              <a:buChar char="●"/>
            </a:pPr>
            <a:r>
              <a:rPr lang="en-US" sz="2000"/>
              <a:t>Test results will be reported back to Gitlab</a:t>
            </a:r>
            <a:endParaRPr sz="2000"/>
          </a:p>
          <a:p>
            <a:pPr indent="-355600" lvl="0" marL="457200" rtl="0" algn="l">
              <a:spcBef>
                <a:spcPts val="0"/>
              </a:spcBef>
              <a:spcAft>
                <a:spcPts val="0"/>
              </a:spcAft>
              <a:buSzPts val="2000"/>
              <a:buChar char="●"/>
            </a:pPr>
            <a:r>
              <a:rPr lang="en-US" sz="2000"/>
              <a:t>Used Python </a:t>
            </a:r>
            <a:r>
              <a:rPr lang="en-US" sz="2000"/>
              <a:t>script to show the pass or failed</a:t>
            </a:r>
            <a:endParaRPr sz="2000"/>
          </a:p>
          <a:p>
            <a:pPr indent="0" lvl="0" marL="0" rtl="0" algn="l">
              <a:spcBef>
                <a:spcPts val="2100"/>
              </a:spcBef>
              <a:spcAft>
                <a:spcPts val="0"/>
              </a:spcAft>
              <a:buNone/>
            </a:pPr>
            <a:r>
              <a:t/>
            </a:r>
            <a:endParaRPr sz="1800"/>
          </a:p>
          <a:p>
            <a:pPr indent="0" lvl="0" marL="0" rtl="0" algn="l">
              <a:spcBef>
                <a:spcPts val="2100"/>
              </a:spcBef>
              <a:spcAft>
                <a:spcPts val="2100"/>
              </a:spcAft>
              <a:buNone/>
            </a:pPr>
            <a:r>
              <a:t/>
            </a:r>
            <a:endParaRPr sz="1800"/>
          </a:p>
        </p:txBody>
      </p:sp>
      <p:pic>
        <p:nvPicPr>
          <p:cNvPr id="229" name="Google Shape;229;p34"/>
          <p:cNvPicPr preferRelativeResize="0"/>
          <p:nvPr/>
        </p:nvPicPr>
        <p:blipFill>
          <a:blip r:embed="rId3">
            <a:alphaModFix/>
          </a:blip>
          <a:stretch>
            <a:fillRect/>
          </a:stretch>
        </p:blipFill>
        <p:spPr>
          <a:xfrm>
            <a:off x="6429150" y="4740225"/>
            <a:ext cx="5418474" cy="178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5"/>
          <p:cNvSpPr txBox="1"/>
          <p:nvPr>
            <p:ph idx="1" type="body"/>
          </p:nvPr>
        </p:nvSpPr>
        <p:spPr>
          <a:xfrm>
            <a:off x="455700" y="1151800"/>
            <a:ext cx="5463300" cy="52692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lang="en-US" sz="2800"/>
              <a:t>Project Progress :</a:t>
            </a:r>
            <a:endParaRPr sz="2800"/>
          </a:p>
          <a:p>
            <a:pPr indent="-406400" lvl="1" marL="914400" rtl="0" algn="l">
              <a:lnSpc>
                <a:spcPct val="100000"/>
              </a:lnSpc>
              <a:spcBef>
                <a:spcPts val="0"/>
              </a:spcBef>
              <a:spcAft>
                <a:spcPts val="0"/>
              </a:spcAft>
              <a:buSzPts val="2800"/>
              <a:buChar char="○"/>
            </a:pPr>
            <a:r>
              <a:rPr lang="en-US" sz="2300"/>
              <a:t>U</a:t>
            </a:r>
            <a:r>
              <a:rPr lang="en-US" sz="2300"/>
              <a:t>nit testing</a:t>
            </a:r>
            <a:endParaRPr sz="2300"/>
          </a:p>
          <a:p>
            <a:pPr indent="-406400" lvl="1" marL="914400" rtl="0" algn="l">
              <a:lnSpc>
                <a:spcPct val="100000"/>
              </a:lnSpc>
              <a:spcBef>
                <a:spcPts val="0"/>
              </a:spcBef>
              <a:spcAft>
                <a:spcPts val="0"/>
              </a:spcAft>
              <a:buSzPts val="2800"/>
              <a:buChar char="○"/>
            </a:pPr>
            <a:r>
              <a:rPr lang="en-US" sz="2300"/>
              <a:t>Establish the simulation platform</a:t>
            </a:r>
            <a:endParaRPr sz="2300"/>
          </a:p>
          <a:p>
            <a:pPr indent="-406400" lvl="1" marL="914400" rtl="0" algn="l">
              <a:lnSpc>
                <a:spcPct val="100000"/>
              </a:lnSpc>
              <a:spcBef>
                <a:spcPts val="0"/>
              </a:spcBef>
              <a:spcAft>
                <a:spcPts val="0"/>
              </a:spcAft>
              <a:buSzPts val="2800"/>
              <a:buChar char="○"/>
            </a:pPr>
            <a:r>
              <a:rPr lang="en-US" sz="2300"/>
              <a:t>Implementation</a:t>
            </a:r>
            <a:endParaRPr sz="2300"/>
          </a:p>
          <a:p>
            <a:pPr indent="-406400" lvl="1" marL="914400" rtl="0" algn="l">
              <a:lnSpc>
                <a:spcPct val="100000"/>
              </a:lnSpc>
              <a:spcBef>
                <a:spcPts val="0"/>
              </a:spcBef>
              <a:spcAft>
                <a:spcPts val="0"/>
              </a:spcAft>
              <a:buSzPts val="2800"/>
              <a:buChar char="○"/>
            </a:pPr>
            <a:r>
              <a:rPr lang="en-US" sz="2300"/>
              <a:t>Creating git repository</a:t>
            </a:r>
            <a:endParaRPr sz="2300"/>
          </a:p>
          <a:p>
            <a:pPr indent="-406400" lvl="1" marL="914400" rtl="0" algn="l">
              <a:lnSpc>
                <a:spcPct val="100000"/>
              </a:lnSpc>
              <a:spcBef>
                <a:spcPts val="0"/>
              </a:spcBef>
              <a:spcAft>
                <a:spcPts val="0"/>
              </a:spcAft>
              <a:buSzPts val="2800"/>
              <a:buChar char="○"/>
            </a:pPr>
            <a:r>
              <a:rPr lang="en-US" sz="2300"/>
              <a:t>Manual testing</a:t>
            </a:r>
            <a:endParaRPr sz="2300"/>
          </a:p>
          <a:p>
            <a:pPr indent="-406400" lvl="1" marL="914400" rtl="0" algn="l">
              <a:lnSpc>
                <a:spcPct val="100000"/>
              </a:lnSpc>
              <a:spcBef>
                <a:spcPts val="0"/>
              </a:spcBef>
              <a:spcAft>
                <a:spcPts val="0"/>
              </a:spcAft>
              <a:buSzPts val="2800"/>
              <a:buChar char="○"/>
            </a:pPr>
            <a:r>
              <a:rPr lang="en-US" sz="2300"/>
              <a:t>Automated testing</a:t>
            </a:r>
            <a:endParaRPr sz="2300"/>
          </a:p>
          <a:p>
            <a:pPr indent="-406400" lvl="1" marL="914400" rtl="0" algn="l">
              <a:lnSpc>
                <a:spcPct val="100000"/>
              </a:lnSpc>
              <a:spcBef>
                <a:spcPts val="0"/>
              </a:spcBef>
              <a:spcAft>
                <a:spcPts val="0"/>
              </a:spcAft>
              <a:buSzPts val="2800"/>
              <a:buChar char="○"/>
            </a:pPr>
            <a:r>
              <a:rPr lang="en-US" sz="2300"/>
              <a:t>Continuous integration</a:t>
            </a:r>
            <a:endParaRPr sz="2300"/>
          </a:p>
          <a:p>
            <a:pPr indent="0" lvl="0" marL="0" rtl="0" algn="l">
              <a:lnSpc>
                <a:spcPct val="100000"/>
              </a:lnSpc>
              <a:spcBef>
                <a:spcPts val="2100"/>
              </a:spcBef>
              <a:spcAft>
                <a:spcPts val="2100"/>
              </a:spcAft>
              <a:buNone/>
            </a:pPr>
            <a:r>
              <a:t/>
            </a:r>
            <a:endParaRPr/>
          </a:p>
        </p:txBody>
      </p:sp>
      <p:sp>
        <p:nvSpPr>
          <p:cNvPr id="235" name="Google Shape;235;p35"/>
          <p:cNvSpPr txBox="1"/>
          <p:nvPr>
            <p:ph type="title"/>
          </p:nvPr>
        </p:nvSpPr>
        <p:spPr>
          <a:xfrm>
            <a:off x="455700" y="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Conclusions</a:t>
            </a:r>
            <a:endParaRPr/>
          </a:p>
        </p:txBody>
      </p:sp>
      <p:sp>
        <p:nvSpPr>
          <p:cNvPr id="236" name="Google Shape;236;p35"/>
          <p:cNvSpPr txBox="1"/>
          <p:nvPr>
            <p:ph idx="1" type="body"/>
          </p:nvPr>
        </p:nvSpPr>
        <p:spPr>
          <a:xfrm>
            <a:off x="6330475" y="1151800"/>
            <a:ext cx="5463300" cy="5269200"/>
          </a:xfrm>
          <a:prstGeom prst="rect">
            <a:avLst/>
          </a:prstGeom>
          <a:noFill/>
          <a:ln>
            <a:noFill/>
          </a:ln>
        </p:spPr>
        <p:txBody>
          <a:bodyPr anchorCtr="0" anchor="t" bIns="45700" lIns="91425" spcFirstLastPara="1" rIns="91425" wrap="square" tIns="45700">
            <a:noAutofit/>
          </a:bodyPr>
          <a:lstStyle/>
          <a:p>
            <a:pPr indent="-203200" lvl="0" marL="228600" rtl="0" algn="l">
              <a:lnSpc>
                <a:spcPct val="115000"/>
              </a:lnSpc>
              <a:spcBef>
                <a:spcPts val="1000"/>
              </a:spcBef>
              <a:spcAft>
                <a:spcPts val="0"/>
              </a:spcAft>
              <a:buSzPts val="2400"/>
              <a:buChar char="●"/>
            </a:pPr>
            <a:r>
              <a:rPr lang="en-US"/>
              <a:t>Individual team members contributions :</a:t>
            </a:r>
            <a:endParaRPr/>
          </a:p>
          <a:p>
            <a:pPr indent="-241300" lvl="1" marL="685800" rtl="0" algn="l">
              <a:lnSpc>
                <a:spcPct val="150000"/>
              </a:lnSpc>
              <a:spcBef>
                <a:spcPts val="2100"/>
              </a:spcBef>
              <a:spcAft>
                <a:spcPts val="0"/>
              </a:spcAft>
              <a:buSzPts val="2000"/>
              <a:buChar char="○"/>
            </a:pPr>
            <a:r>
              <a:rPr lang="en-US" sz="2000"/>
              <a:t>Jacob Aspinall - Simulation Platform</a:t>
            </a:r>
            <a:endParaRPr sz="2000"/>
          </a:p>
          <a:p>
            <a:pPr indent="-241300" lvl="1" marL="685800" rtl="0" algn="l">
              <a:lnSpc>
                <a:spcPct val="150000"/>
              </a:lnSpc>
              <a:spcBef>
                <a:spcPts val="0"/>
              </a:spcBef>
              <a:spcAft>
                <a:spcPts val="0"/>
              </a:spcAft>
              <a:buSzPts val="2000"/>
              <a:buChar char="○"/>
            </a:pPr>
            <a:r>
              <a:rPr lang="en-US" sz="2000"/>
              <a:t>Geonhee Cho - Continuous Integration / Code review &amp; Demo Videos</a:t>
            </a:r>
            <a:endParaRPr sz="2000"/>
          </a:p>
          <a:p>
            <a:pPr indent="-241300" lvl="1" marL="685800" rtl="0" algn="l">
              <a:lnSpc>
                <a:spcPct val="150000"/>
              </a:lnSpc>
              <a:spcBef>
                <a:spcPts val="0"/>
              </a:spcBef>
              <a:spcAft>
                <a:spcPts val="0"/>
              </a:spcAft>
              <a:buSzPts val="2000"/>
              <a:buChar char="○"/>
            </a:pPr>
            <a:r>
              <a:rPr lang="en-US" sz="2000"/>
              <a:t>Jisoo Han -	Git repository</a:t>
            </a:r>
            <a:endParaRPr sz="2000"/>
          </a:p>
          <a:p>
            <a:pPr indent="-241300" lvl="1" marL="685800" rtl="0" algn="l">
              <a:lnSpc>
                <a:spcPct val="150000"/>
              </a:lnSpc>
              <a:spcBef>
                <a:spcPts val="0"/>
              </a:spcBef>
              <a:spcAft>
                <a:spcPts val="0"/>
              </a:spcAft>
              <a:buSzPts val="2000"/>
              <a:buChar char="○"/>
            </a:pPr>
            <a:r>
              <a:rPr lang="en-US" sz="2000"/>
              <a:t>Nathan Nordling - UART testing/Git repository</a:t>
            </a:r>
            <a:endParaRPr sz="2000"/>
          </a:p>
          <a:p>
            <a:pPr indent="-241300" lvl="1" marL="685800" rtl="0" algn="l">
              <a:lnSpc>
                <a:spcPct val="150000"/>
              </a:lnSpc>
              <a:spcBef>
                <a:spcPts val="0"/>
              </a:spcBef>
              <a:spcAft>
                <a:spcPts val="0"/>
              </a:spcAft>
              <a:buSzPts val="2000"/>
              <a:buChar char="○"/>
            </a:pPr>
            <a:r>
              <a:rPr lang="en-US" sz="2000"/>
              <a:t>Sam Rai - IR Sensor Testing</a:t>
            </a:r>
            <a:endParaRPr sz="2000"/>
          </a:p>
          <a:p>
            <a:pPr indent="-241300" lvl="1" marL="685800" rtl="0" algn="l">
              <a:lnSpc>
                <a:spcPct val="150000"/>
              </a:lnSpc>
              <a:spcBef>
                <a:spcPts val="0"/>
              </a:spcBef>
              <a:spcAft>
                <a:spcPts val="0"/>
              </a:spcAft>
              <a:buSzPts val="2000"/>
              <a:buChar char="○"/>
            </a:pPr>
            <a:r>
              <a:rPr lang="en-US" sz="2000"/>
              <a:t>Isaac Klein - Manual testing</a:t>
            </a:r>
            <a:endParaRPr sz="2000"/>
          </a:p>
          <a:p>
            <a:pPr indent="0" lvl="0" marL="228600" rtl="0" algn="l">
              <a:lnSpc>
                <a:spcPct val="100000"/>
              </a:lnSpc>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Bonus: Turning CPRE 288 into an online course</a:t>
            </a:r>
            <a:endParaRPr/>
          </a:p>
        </p:txBody>
      </p:sp>
      <p:sp>
        <p:nvSpPr>
          <p:cNvPr id="242" name="Google Shape;242;p3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Due to COVID-19, 288 will be an </a:t>
            </a:r>
            <a:r>
              <a:rPr lang="en-US"/>
              <a:t>online</a:t>
            </a:r>
            <a:r>
              <a:rPr lang="en-US"/>
              <a:t> class during the summer.</a:t>
            </a:r>
            <a:endParaRPr/>
          </a:p>
          <a:p>
            <a:pPr indent="-342900" lvl="0" marL="457200" rtl="0" algn="l">
              <a:spcBef>
                <a:spcPts val="0"/>
              </a:spcBef>
              <a:spcAft>
                <a:spcPts val="0"/>
              </a:spcAft>
              <a:buSzPts val="1800"/>
              <a:buChar char="●"/>
            </a:pPr>
            <a:r>
              <a:rPr lang="en-US"/>
              <a:t>We are currently working on </a:t>
            </a:r>
            <a:r>
              <a:rPr lang="en-US"/>
              <a:t>attaching</a:t>
            </a:r>
            <a:r>
              <a:rPr lang="en-US"/>
              <a:t> a GUI to the simulation, allowing students to do the class remotely.</a:t>
            </a:r>
            <a:endParaRPr/>
          </a:p>
        </p:txBody>
      </p:sp>
      <p:pic>
        <p:nvPicPr>
          <p:cNvPr id="243" name="Google Shape;243;p36"/>
          <p:cNvPicPr preferRelativeResize="0"/>
          <p:nvPr/>
        </p:nvPicPr>
        <p:blipFill>
          <a:blip r:embed="rId3">
            <a:alphaModFix/>
          </a:blip>
          <a:stretch>
            <a:fillRect/>
          </a:stretch>
        </p:blipFill>
        <p:spPr>
          <a:xfrm>
            <a:off x="6342550" y="3739825"/>
            <a:ext cx="5287550" cy="2742924"/>
          </a:xfrm>
          <a:prstGeom prst="rect">
            <a:avLst/>
          </a:prstGeom>
          <a:noFill/>
          <a:ln>
            <a:noFill/>
          </a:ln>
        </p:spPr>
      </p:pic>
      <p:pic>
        <p:nvPicPr>
          <p:cNvPr id="244" name="Google Shape;244;p36"/>
          <p:cNvPicPr preferRelativeResize="0"/>
          <p:nvPr/>
        </p:nvPicPr>
        <p:blipFill>
          <a:blip r:embed="rId4">
            <a:alphaModFix/>
          </a:blip>
          <a:stretch>
            <a:fillRect/>
          </a:stretch>
        </p:blipFill>
        <p:spPr>
          <a:xfrm>
            <a:off x="319325" y="3856450"/>
            <a:ext cx="4461626" cy="2509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7"/>
          <p:cNvSpPr txBox="1"/>
          <p:nvPr>
            <p:ph idx="1" type="body"/>
          </p:nvPr>
        </p:nvSpPr>
        <p:spPr>
          <a:xfrm>
            <a:off x="838200" y="1155900"/>
            <a:ext cx="10515600" cy="4351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t/>
            </a:r>
            <a:endParaRPr sz="9600">
              <a:solidFill>
                <a:schemeClr val="dk1"/>
              </a:solidFill>
              <a:latin typeface="Oswald"/>
              <a:ea typeface="Oswald"/>
              <a:cs typeface="Oswald"/>
              <a:sym typeface="Oswald"/>
            </a:endParaRPr>
          </a:p>
          <a:p>
            <a:pPr indent="0" lvl="0" marL="0" rtl="0" algn="ctr">
              <a:spcBef>
                <a:spcPts val="0"/>
              </a:spcBef>
              <a:spcAft>
                <a:spcPts val="0"/>
              </a:spcAft>
              <a:buNone/>
            </a:pPr>
            <a:r>
              <a:rPr lang="en-US" sz="9600">
                <a:solidFill>
                  <a:schemeClr val="dk1"/>
                </a:solidFill>
                <a:latin typeface="Oswald"/>
                <a:ea typeface="Oswald"/>
                <a:cs typeface="Oswald"/>
                <a:sym typeface="Oswald"/>
              </a:rPr>
              <a:t>Q &amp; A</a:t>
            </a:r>
            <a:endParaRPr sz="9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Appendix 1: Test Output</a:t>
            </a:r>
            <a:endParaRPr/>
          </a:p>
        </p:txBody>
      </p:sp>
      <p:sp>
        <p:nvSpPr>
          <p:cNvPr id="255" name="Google Shape;255;p38"/>
          <p:cNvSpPr txBox="1"/>
          <p:nvPr>
            <p:ph idx="1" type="body"/>
          </p:nvPr>
        </p:nvSpPr>
        <p:spPr>
          <a:xfrm>
            <a:off x="7798650" y="6212375"/>
            <a:ext cx="4232400" cy="767700"/>
          </a:xfrm>
          <a:prstGeom prst="rect">
            <a:avLst/>
          </a:prstGeom>
        </p:spPr>
        <p:txBody>
          <a:bodyPr anchorCtr="0" anchor="t" bIns="45700" lIns="91425" spcFirstLastPara="1" rIns="91425" wrap="square" tIns="45700">
            <a:noAutofit/>
          </a:bodyPr>
          <a:lstStyle/>
          <a:p>
            <a:pPr indent="0" lvl="0" marL="0" rtl="0" algn="l">
              <a:spcBef>
                <a:spcPts val="1000"/>
              </a:spcBef>
              <a:spcAft>
                <a:spcPts val="2100"/>
              </a:spcAft>
              <a:buNone/>
            </a:pPr>
            <a:r>
              <a:rPr lang="en-US" sz="2300"/>
              <a:t>when test failed it showed failed</a:t>
            </a:r>
            <a:endParaRPr sz="2300"/>
          </a:p>
        </p:txBody>
      </p:sp>
      <p:pic>
        <p:nvPicPr>
          <p:cNvPr id="256" name="Google Shape;256;p38"/>
          <p:cNvPicPr preferRelativeResize="0"/>
          <p:nvPr/>
        </p:nvPicPr>
        <p:blipFill>
          <a:blip r:embed="rId3">
            <a:alphaModFix/>
          </a:blip>
          <a:stretch>
            <a:fillRect/>
          </a:stretch>
        </p:blipFill>
        <p:spPr>
          <a:xfrm>
            <a:off x="7399925" y="1776925"/>
            <a:ext cx="4792075" cy="4435450"/>
          </a:xfrm>
          <a:prstGeom prst="rect">
            <a:avLst/>
          </a:prstGeom>
          <a:noFill/>
          <a:ln>
            <a:noFill/>
          </a:ln>
        </p:spPr>
      </p:pic>
      <p:sp>
        <p:nvSpPr>
          <p:cNvPr id="257" name="Google Shape;257;p38"/>
          <p:cNvSpPr txBox="1"/>
          <p:nvPr>
            <p:ph idx="1" type="body"/>
          </p:nvPr>
        </p:nvSpPr>
        <p:spPr>
          <a:xfrm>
            <a:off x="1489075" y="4394700"/>
            <a:ext cx="3807300" cy="1114500"/>
          </a:xfrm>
          <a:prstGeom prst="rect">
            <a:avLst/>
          </a:prstGeom>
        </p:spPr>
        <p:txBody>
          <a:bodyPr anchorCtr="0" anchor="t" bIns="45700" lIns="91425" spcFirstLastPara="1" rIns="91425" wrap="square" tIns="45700">
            <a:noAutofit/>
          </a:bodyPr>
          <a:lstStyle/>
          <a:p>
            <a:pPr indent="0" lvl="0" marL="0" rtl="0" algn="l">
              <a:spcBef>
                <a:spcPts val="1000"/>
              </a:spcBef>
              <a:spcAft>
                <a:spcPts val="2100"/>
              </a:spcAft>
              <a:buNone/>
            </a:pPr>
            <a:r>
              <a:rPr lang="en-US"/>
              <a:t>when test passed, it showed the </a:t>
            </a:r>
            <a:endParaRPr/>
          </a:p>
        </p:txBody>
      </p:sp>
      <p:pic>
        <p:nvPicPr>
          <p:cNvPr id="258" name="Google Shape;258;p38"/>
          <p:cNvPicPr preferRelativeResize="0"/>
          <p:nvPr/>
        </p:nvPicPr>
        <p:blipFill>
          <a:blip r:embed="rId4">
            <a:alphaModFix/>
          </a:blip>
          <a:stretch>
            <a:fillRect/>
          </a:stretch>
        </p:blipFill>
        <p:spPr>
          <a:xfrm>
            <a:off x="1033150" y="2725975"/>
            <a:ext cx="5426875" cy="1572275"/>
          </a:xfrm>
          <a:prstGeom prst="rect">
            <a:avLst/>
          </a:prstGeom>
          <a:noFill/>
          <a:ln>
            <a:noFill/>
          </a:ln>
        </p:spPr>
      </p:pic>
      <p:pic>
        <p:nvPicPr>
          <p:cNvPr id="259" name="Google Shape;259;p38"/>
          <p:cNvPicPr preferRelativeResize="0"/>
          <p:nvPr/>
        </p:nvPicPr>
        <p:blipFill>
          <a:blip r:embed="rId5">
            <a:alphaModFix/>
          </a:blip>
          <a:stretch>
            <a:fillRect/>
          </a:stretch>
        </p:blipFill>
        <p:spPr>
          <a:xfrm>
            <a:off x="7399925" y="470775"/>
            <a:ext cx="4631075" cy="1114425"/>
          </a:xfrm>
          <a:prstGeom prst="rect">
            <a:avLst/>
          </a:prstGeom>
          <a:noFill/>
          <a:ln>
            <a:noFill/>
          </a:ln>
        </p:spPr>
      </p:pic>
      <p:cxnSp>
        <p:nvCxnSpPr>
          <p:cNvPr id="260" name="Google Shape;260;p38"/>
          <p:cNvCxnSpPr/>
          <p:nvPr/>
        </p:nvCxnSpPr>
        <p:spPr>
          <a:xfrm flipH="1" rot="10800000">
            <a:off x="7884625" y="5566600"/>
            <a:ext cx="258300" cy="774900"/>
          </a:xfrm>
          <a:prstGeom prst="straightConnector1">
            <a:avLst/>
          </a:prstGeom>
          <a:noFill/>
          <a:ln cap="flat" cmpd="sng" w="28575">
            <a:solidFill>
              <a:srgbClr val="FF0000"/>
            </a:solidFill>
            <a:prstDash val="solid"/>
            <a:round/>
            <a:headEnd len="med" w="med" type="none"/>
            <a:tailEnd len="med" w="med" type="triangle"/>
          </a:ln>
        </p:spPr>
      </p:cxnSp>
      <p:cxnSp>
        <p:nvCxnSpPr>
          <p:cNvPr id="261" name="Google Shape;261;p38"/>
          <p:cNvCxnSpPr/>
          <p:nvPr/>
        </p:nvCxnSpPr>
        <p:spPr>
          <a:xfrm flipH="1" rot="10800000">
            <a:off x="1394275" y="3911225"/>
            <a:ext cx="258300" cy="7749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Appendix 2: Circuit Schematic</a:t>
            </a:r>
            <a:endParaRPr/>
          </a:p>
        </p:txBody>
      </p:sp>
      <p:pic>
        <p:nvPicPr>
          <p:cNvPr id="267" name="Google Shape;267;p39"/>
          <p:cNvPicPr preferRelativeResize="0"/>
          <p:nvPr/>
        </p:nvPicPr>
        <p:blipFill>
          <a:blip r:embed="rId3">
            <a:alphaModFix/>
          </a:blip>
          <a:stretch>
            <a:fillRect/>
          </a:stretch>
        </p:blipFill>
        <p:spPr>
          <a:xfrm>
            <a:off x="1711475" y="1690825"/>
            <a:ext cx="8561029" cy="4862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CPRE 288 Overview</a:t>
            </a:r>
            <a:endParaRPr/>
          </a:p>
        </p:txBody>
      </p:sp>
      <p:sp>
        <p:nvSpPr>
          <p:cNvPr id="78" name="Google Shape;78;p16"/>
          <p:cNvSpPr txBox="1"/>
          <p:nvPr>
            <p:ph idx="1" type="body"/>
          </p:nvPr>
        </p:nvSpPr>
        <p:spPr>
          <a:xfrm>
            <a:off x="838200" y="146207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2100"/>
              </a:spcBef>
              <a:spcAft>
                <a:spcPts val="0"/>
              </a:spcAft>
              <a:buNone/>
            </a:pPr>
            <a:r>
              <a:rPr lang="en-US" sz="3000"/>
              <a:t>What is </a:t>
            </a:r>
            <a:r>
              <a:rPr lang="en-US" sz="3000"/>
              <a:t>CPRE 288</a:t>
            </a:r>
            <a:r>
              <a:rPr lang="en-US" sz="3000"/>
              <a:t>?</a:t>
            </a:r>
            <a:endParaRPr sz="3000"/>
          </a:p>
          <a:p>
            <a:pPr indent="-355600" lvl="0" marL="457200" rtl="0" algn="l">
              <a:spcBef>
                <a:spcPts val="2100"/>
              </a:spcBef>
              <a:spcAft>
                <a:spcPts val="0"/>
              </a:spcAft>
              <a:buSzPts val="2000"/>
              <a:buChar char="●"/>
            </a:pPr>
            <a:r>
              <a:rPr lang="en-US" sz="2000"/>
              <a:t>What are we learning</a:t>
            </a:r>
            <a:endParaRPr sz="2000"/>
          </a:p>
          <a:p>
            <a:pPr indent="-355600" lvl="1" marL="914400" rtl="0" algn="l">
              <a:spcBef>
                <a:spcPts val="0"/>
              </a:spcBef>
              <a:spcAft>
                <a:spcPts val="0"/>
              </a:spcAft>
              <a:buSzPts val="2000"/>
              <a:buChar char="○"/>
            </a:pPr>
            <a:r>
              <a:rPr lang="en-US" sz="2000"/>
              <a:t>Learning Embedded C programming</a:t>
            </a:r>
            <a:endParaRPr sz="2000"/>
          </a:p>
          <a:p>
            <a:pPr indent="-355600" lvl="1" marL="914400" rtl="0" algn="l">
              <a:spcBef>
                <a:spcPts val="0"/>
              </a:spcBef>
              <a:spcAft>
                <a:spcPts val="0"/>
              </a:spcAft>
              <a:buSzPts val="2000"/>
              <a:buChar char="○"/>
            </a:pPr>
            <a:r>
              <a:rPr lang="en-US" sz="2000"/>
              <a:t>Use datasheet to do register level programming of the microcontroller</a:t>
            </a:r>
            <a:endParaRPr sz="2000"/>
          </a:p>
          <a:p>
            <a:pPr indent="-355600" lvl="1" marL="914400" rtl="0" algn="l">
              <a:spcBef>
                <a:spcPts val="0"/>
              </a:spcBef>
              <a:spcAft>
                <a:spcPts val="0"/>
              </a:spcAft>
              <a:buSzPts val="2000"/>
              <a:buChar char="○"/>
            </a:pPr>
            <a:r>
              <a:rPr lang="en-US" sz="2000"/>
              <a:t>Write code to control the different devices on the cybot</a:t>
            </a:r>
            <a:endParaRPr sz="2000"/>
          </a:p>
          <a:p>
            <a:pPr indent="-355600" lvl="0" marL="457200" rtl="0" algn="l">
              <a:spcBef>
                <a:spcPts val="1000"/>
              </a:spcBef>
              <a:spcAft>
                <a:spcPts val="0"/>
              </a:spcAft>
              <a:buSzPts val="2000"/>
              <a:buChar char="●"/>
            </a:pPr>
            <a:r>
              <a:rPr lang="en-US" sz="2000"/>
              <a:t>How do students use this knowledge?</a:t>
            </a:r>
            <a:endParaRPr sz="2000"/>
          </a:p>
          <a:p>
            <a:pPr indent="-355600" lvl="1" marL="914400" rtl="0" algn="l">
              <a:spcBef>
                <a:spcPts val="2100"/>
              </a:spcBef>
              <a:spcAft>
                <a:spcPts val="0"/>
              </a:spcAft>
              <a:buSzPts val="2000"/>
              <a:buChar char="○"/>
            </a:pPr>
            <a:r>
              <a:rPr lang="en-US" sz="2000"/>
              <a:t>We will make final project to control the Cybot to find the goal</a:t>
            </a:r>
            <a:endParaRPr sz="2000"/>
          </a:p>
          <a:p>
            <a:pPr indent="0" lvl="0" marL="0" rtl="0" algn="l">
              <a:spcBef>
                <a:spcPts val="2100"/>
              </a:spcBef>
              <a:spcAft>
                <a:spcPts val="2100"/>
              </a:spcAft>
              <a:buNone/>
            </a:pPr>
            <a:r>
              <a:t/>
            </a:r>
            <a:endParaRPr/>
          </a:p>
        </p:txBody>
      </p:sp>
      <p:pic>
        <p:nvPicPr>
          <p:cNvPr id="79" name="Google Shape;79;p16"/>
          <p:cNvPicPr preferRelativeResize="0"/>
          <p:nvPr/>
        </p:nvPicPr>
        <p:blipFill>
          <a:blip r:embed="rId3">
            <a:alphaModFix/>
          </a:blip>
          <a:stretch>
            <a:fillRect/>
          </a:stretch>
        </p:blipFill>
        <p:spPr>
          <a:xfrm>
            <a:off x="7206925" y="475675"/>
            <a:ext cx="4461626" cy="2509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The Cybot Roomba System</a:t>
            </a:r>
            <a:endParaRPr/>
          </a:p>
        </p:txBody>
      </p:sp>
      <p:pic>
        <p:nvPicPr>
          <p:cNvPr id="85" name="Google Shape;85;p17"/>
          <p:cNvPicPr preferRelativeResize="0"/>
          <p:nvPr/>
        </p:nvPicPr>
        <p:blipFill>
          <a:blip r:embed="rId3">
            <a:alphaModFix/>
          </a:blip>
          <a:stretch>
            <a:fillRect/>
          </a:stretch>
        </p:blipFill>
        <p:spPr>
          <a:xfrm rot="5400000">
            <a:off x="-357312" y="2026450"/>
            <a:ext cx="4992199" cy="3749375"/>
          </a:xfrm>
          <a:prstGeom prst="rect">
            <a:avLst/>
          </a:prstGeom>
          <a:noFill/>
          <a:ln cap="flat" cmpd="sng" w="9525">
            <a:solidFill>
              <a:srgbClr val="FF0000"/>
            </a:solidFill>
            <a:prstDash val="solid"/>
            <a:round/>
            <a:headEnd len="sm" w="sm" type="none"/>
            <a:tailEnd len="sm" w="sm" type="none"/>
          </a:ln>
        </p:spPr>
      </p:pic>
      <p:pic>
        <p:nvPicPr>
          <p:cNvPr id="86" name="Google Shape;86;p17"/>
          <p:cNvPicPr preferRelativeResize="0"/>
          <p:nvPr/>
        </p:nvPicPr>
        <p:blipFill>
          <a:blip r:embed="rId4">
            <a:alphaModFix/>
          </a:blip>
          <a:stretch>
            <a:fillRect/>
          </a:stretch>
        </p:blipFill>
        <p:spPr>
          <a:xfrm>
            <a:off x="8166375" y="1405038"/>
            <a:ext cx="3646782" cy="4862376"/>
          </a:xfrm>
          <a:prstGeom prst="rect">
            <a:avLst/>
          </a:prstGeom>
          <a:noFill/>
          <a:ln>
            <a:noFill/>
          </a:ln>
        </p:spPr>
      </p:pic>
      <p:cxnSp>
        <p:nvCxnSpPr>
          <p:cNvPr id="87" name="Google Shape;87;p17"/>
          <p:cNvCxnSpPr/>
          <p:nvPr/>
        </p:nvCxnSpPr>
        <p:spPr>
          <a:xfrm flipH="1">
            <a:off x="2195050" y="3827550"/>
            <a:ext cx="1740600" cy="181800"/>
          </a:xfrm>
          <a:prstGeom prst="straightConnector1">
            <a:avLst/>
          </a:prstGeom>
          <a:noFill/>
          <a:ln cap="flat" cmpd="sng" w="9525">
            <a:solidFill>
              <a:srgbClr val="FFFF00"/>
            </a:solidFill>
            <a:prstDash val="solid"/>
            <a:round/>
            <a:headEnd len="med" w="med" type="none"/>
            <a:tailEnd len="med" w="med" type="triangle"/>
          </a:ln>
        </p:spPr>
      </p:cxnSp>
      <p:cxnSp>
        <p:nvCxnSpPr>
          <p:cNvPr id="88" name="Google Shape;88;p17"/>
          <p:cNvCxnSpPr>
            <a:stCxn id="89" idx="1"/>
          </p:cNvCxnSpPr>
          <p:nvPr/>
        </p:nvCxnSpPr>
        <p:spPr>
          <a:xfrm rot="10800000">
            <a:off x="1543525" y="5511925"/>
            <a:ext cx="2768700" cy="702300"/>
          </a:xfrm>
          <a:prstGeom prst="straightConnector1">
            <a:avLst/>
          </a:prstGeom>
          <a:noFill/>
          <a:ln cap="flat" cmpd="sng" w="9525">
            <a:solidFill>
              <a:srgbClr val="FFFF00"/>
            </a:solidFill>
            <a:prstDash val="solid"/>
            <a:round/>
            <a:headEnd len="med" w="med" type="none"/>
            <a:tailEnd len="med" w="med" type="triangle"/>
          </a:ln>
        </p:spPr>
      </p:cxnSp>
      <p:cxnSp>
        <p:nvCxnSpPr>
          <p:cNvPr id="90" name="Google Shape;90;p17"/>
          <p:cNvCxnSpPr/>
          <p:nvPr/>
        </p:nvCxnSpPr>
        <p:spPr>
          <a:xfrm flipH="1">
            <a:off x="2447825" y="5330600"/>
            <a:ext cx="1740600" cy="181800"/>
          </a:xfrm>
          <a:prstGeom prst="straightConnector1">
            <a:avLst/>
          </a:prstGeom>
          <a:noFill/>
          <a:ln cap="flat" cmpd="sng" w="9525">
            <a:solidFill>
              <a:srgbClr val="FFFF00"/>
            </a:solidFill>
            <a:prstDash val="solid"/>
            <a:round/>
            <a:headEnd len="med" w="med" type="none"/>
            <a:tailEnd len="med" w="med" type="triangle"/>
          </a:ln>
        </p:spPr>
      </p:cxnSp>
      <p:cxnSp>
        <p:nvCxnSpPr>
          <p:cNvPr id="91" name="Google Shape;91;p17"/>
          <p:cNvCxnSpPr/>
          <p:nvPr/>
        </p:nvCxnSpPr>
        <p:spPr>
          <a:xfrm flipH="1">
            <a:off x="3431500" y="4614975"/>
            <a:ext cx="1740600" cy="181800"/>
          </a:xfrm>
          <a:prstGeom prst="straightConnector1">
            <a:avLst/>
          </a:prstGeom>
          <a:noFill/>
          <a:ln cap="flat" cmpd="sng" w="9525">
            <a:solidFill>
              <a:srgbClr val="FFFF00"/>
            </a:solidFill>
            <a:prstDash val="solid"/>
            <a:round/>
            <a:headEnd len="med" w="med" type="none"/>
            <a:tailEnd len="med" w="med" type="triangle"/>
          </a:ln>
        </p:spPr>
      </p:cxnSp>
      <p:cxnSp>
        <p:nvCxnSpPr>
          <p:cNvPr id="92" name="Google Shape;92;p17"/>
          <p:cNvCxnSpPr/>
          <p:nvPr/>
        </p:nvCxnSpPr>
        <p:spPr>
          <a:xfrm flipH="1">
            <a:off x="2327500" y="3304725"/>
            <a:ext cx="1740600" cy="181800"/>
          </a:xfrm>
          <a:prstGeom prst="straightConnector1">
            <a:avLst/>
          </a:prstGeom>
          <a:noFill/>
          <a:ln cap="flat" cmpd="sng" w="9525">
            <a:solidFill>
              <a:srgbClr val="FFFF00"/>
            </a:solidFill>
            <a:prstDash val="solid"/>
            <a:round/>
            <a:headEnd len="med" w="med" type="none"/>
            <a:tailEnd len="med" w="med" type="triangle"/>
          </a:ln>
        </p:spPr>
      </p:cxnSp>
      <p:cxnSp>
        <p:nvCxnSpPr>
          <p:cNvPr id="93" name="Google Shape;93;p17"/>
          <p:cNvCxnSpPr>
            <a:stCxn id="94" idx="3"/>
          </p:cNvCxnSpPr>
          <p:nvPr/>
        </p:nvCxnSpPr>
        <p:spPr>
          <a:xfrm flipH="1" rot="10800000">
            <a:off x="8371175" y="5055200"/>
            <a:ext cx="1451400" cy="137700"/>
          </a:xfrm>
          <a:prstGeom prst="straightConnector1">
            <a:avLst/>
          </a:prstGeom>
          <a:noFill/>
          <a:ln cap="flat" cmpd="sng" w="9525">
            <a:solidFill>
              <a:srgbClr val="FFFF00"/>
            </a:solidFill>
            <a:prstDash val="solid"/>
            <a:round/>
            <a:headEnd len="med" w="med" type="none"/>
            <a:tailEnd len="med" w="med" type="triangle"/>
          </a:ln>
        </p:spPr>
      </p:cxnSp>
      <p:cxnSp>
        <p:nvCxnSpPr>
          <p:cNvPr id="95" name="Google Shape;95;p17"/>
          <p:cNvCxnSpPr>
            <a:stCxn id="96" idx="3"/>
          </p:cNvCxnSpPr>
          <p:nvPr/>
        </p:nvCxnSpPr>
        <p:spPr>
          <a:xfrm>
            <a:off x="7970800" y="2108950"/>
            <a:ext cx="1866900" cy="690600"/>
          </a:xfrm>
          <a:prstGeom prst="straightConnector1">
            <a:avLst/>
          </a:prstGeom>
          <a:noFill/>
          <a:ln cap="flat" cmpd="sng" w="9525">
            <a:solidFill>
              <a:srgbClr val="FFFF00"/>
            </a:solidFill>
            <a:prstDash val="solid"/>
            <a:round/>
            <a:headEnd len="med" w="med" type="none"/>
            <a:tailEnd len="med" w="med" type="triangle"/>
          </a:ln>
        </p:spPr>
      </p:cxnSp>
      <p:sp>
        <p:nvSpPr>
          <p:cNvPr id="97" name="Google Shape;97;p17"/>
          <p:cNvSpPr txBox="1"/>
          <p:nvPr/>
        </p:nvSpPr>
        <p:spPr>
          <a:xfrm>
            <a:off x="4068100" y="3717150"/>
            <a:ext cx="1329300" cy="40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Average"/>
                <a:ea typeface="Average"/>
                <a:cs typeface="Average"/>
                <a:sym typeface="Average"/>
              </a:rPr>
              <a:t>3. </a:t>
            </a:r>
            <a:r>
              <a:rPr lang="en-US">
                <a:solidFill>
                  <a:srgbClr val="FFFFFF"/>
                </a:solidFill>
                <a:latin typeface="Average"/>
                <a:ea typeface="Average"/>
                <a:cs typeface="Average"/>
                <a:sym typeface="Average"/>
              </a:rPr>
              <a:t>Cybot LCD</a:t>
            </a:r>
            <a:endParaRPr>
              <a:solidFill>
                <a:srgbClr val="FFFFFF"/>
              </a:solidFill>
              <a:latin typeface="Average"/>
              <a:ea typeface="Average"/>
              <a:cs typeface="Average"/>
              <a:sym typeface="Average"/>
            </a:endParaRPr>
          </a:p>
        </p:txBody>
      </p:sp>
      <p:sp>
        <p:nvSpPr>
          <p:cNvPr id="98" name="Google Shape;98;p17"/>
          <p:cNvSpPr txBox="1"/>
          <p:nvPr/>
        </p:nvSpPr>
        <p:spPr>
          <a:xfrm>
            <a:off x="5042200" y="4449400"/>
            <a:ext cx="1740600" cy="40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Average"/>
                <a:ea typeface="Average"/>
                <a:cs typeface="Average"/>
                <a:sym typeface="Average"/>
              </a:rPr>
              <a:t>4. </a:t>
            </a:r>
            <a:r>
              <a:rPr lang="en-US">
                <a:solidFill>
                  <a:srgbClr val="FFFFFF"/>
                </a:solidFill>
                <a:latin typeface="Average"/>
                <a:ea typeface="Average"/>
                <a:cs typeface="Average"/>
                <a:sym typeface="Average"/>
              </a:rPr>
              <a:t>Cybot Baseboard</a:t>
            </a:r>
            <a:endParaRPr>
              <a:solidFill>
                <a:srgbClr val="FFFFFF"/>
              </a:solidFill>
              <a:latin typeface="Average"/>
              <a:ea typeface="Average"/>
              <a:cs typeface="Average"/>
              <a:sym typeface="Average"/>
            </a:endParaRPr>
          </a:p>
        </p:txBody>
      </p:sp>
      <p:sp>
        <p:nvSpPr>
          <p:cNvPr id="99" name="Google Shape;99;p17"/>
          <p:cNvSpPr txBox="1"/>
          <p:nvPr/>
        </p:nvSpPr>
        <p:spPr>
          <a:xfrm>
            <a:off x="4188425" y="5181650"/>
            <a:ext cx="1608000" cy="40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Average"/>
                <a:ea typeface="Average"/>
                <a:cs typeface="Average"/>
                <a:sym typeface="Average"/>
              </a:rPr>
              <a:t>5. </a:t>
            </a:r>
            <a:r>
              <a:rPr lang="en-US">
                <a:solidFill>
                  <a:srgbClr val="FFFFFF"/>
                </a:solidFill>
                <a:latin typeface="Average"/>
                <a:ea typeface="Average"/>
                <a:cs typeface="Average"/>
                <a:sym typeface="Average"/>
              </a:rPr>
              <a:t>Microcontroller</a:t>
            </a:r>
            <a:endParaRPr>
              <a:solidFill>
                <a:srgbClr val="FFFFFF"/>
              </a:solidFill>
              <a:latin typeface="Average"/>
              <a:ea typeface="Average"/>
              <a:cs typeface="Average"/>
              <a:sym typeface="Average"/>
            </a:endParaRPr>
          </a:p>
        </p:txBody>
      </p:sp>
      <p:sp>
        <p:nvSpPr>
          <p:cNvPr id="89" name="Google Shape;89;p17"/>
          <p:cNvSpPr txBox="1"/>
          <p:nvPr/>
        </p:nvSpPr>
        <p:spPr>
          <a:xfrm>
            <a:off x="4312225" y="6012925"/>
            <a:ext cx="1484100" cy="40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Average"/>
                <a:ea typeface="Average"/>
                <a:cs typeface="Average"/>
                <a:sym typeface="Average"/>
              </a:rPr>
              <a:t>6. </a:t>
            </a:r>
            <a:r>
              <a:rPr lang="en-US">
                <a:solidFill>
                  <a:srgbClr val="FFFFFF"/>
                </a:solidFill>
                <a:latin typeface="Average"/>
                <a:ea typeface="Average"/>
                <a:cs typeface="Average"/>
                <a:sym typeface="Average"/>
              </a:rPr>
              <a:t>Wi-Fi board</a:t>
            </a:r>
            <a:endParaRPr>
              <a:solidFill>
                <a:srgbClr val="FFFFFF"/>
              </a:solidFill>
              <a:latin typeface="Average"/>
              <a:ea typeface="Average"/>
              <a:cs typeface="Average"/>
              <a:sym typeface="Average"/>
            </a:endParaRPr>
          </a:p>
        </p:txBody>
      </p:sp>
      <p:sp>
        <p:nvSpPr>
          <p:cNvPr id="100" name="Google Shape;100;p17"/>
          <p:cNvSpPr txBox="1"/>
          <p:nvPr/>
        </p:nvSpPr>
        <p:spPr>
          <a:xfrm>
            <a:off x="4068100" y="3083925"/>
            <a:ext cx="974100" cy="40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Average"/>
                <a:ea typeface="Average"/>
                <a:cs typeface="Average"/>
                <a:sym typeface="Average"/>
              </a:rPr>
              <a:t>2. </a:t>
            </a:r>
            <a:r>
              <a:rPr lang="en-US">
                <a:solidFill>
                  <a:srgbClr val="FFFFFF"/>
                </a:solidFill>
                <a:latin typeface="Average"/>
                <a:ea typeface="Average"/>
                <a:cs typeface="Average"/>
                <a:sym typeface="Average"/>
              </a:rPr>
              <a:t>Buttons</a:t>
            </a:r>
            <a:endParaRPr>
              <a:solidFill>
                <a:srgbClr val="FFFFFF"/>
              </a:solidFill>
              <a:latin typeface="Average"/>
              <a:ea typeface="Average"/>
              <a:cs typeface="Average"/>
              <a:sym typeface="Average"/>
            </a:endParaRPr>
          </a:p>
        </p:txBody>
      </p:sp>
      <p:sp>
        <p:nvSpPr>
          <p:cNvPr id="94" name="Google Shape;94;p17"/>
          <p:cNvSpPr txBox="1"/>
          <p:nvPr/>
        </p:nvSpPr>
        <p:spPr>
          <a:xfrm>
            <a:off x="6287375" y="4991600"/>
            <a:ext cx="2083800" cy="40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Average"/>
                <a:ea typeface="Average"/>
                <a:cs typeface="Average"/>
                <a:sym typeface="Average"/>
              </a:rPr>
              <a:t>8.</a:t>
            </a:r>
            <a:r>
              <a:rPr lang="en-US">
                <a:solidFill>
                  <a:srgbClr val="FFFFFF"/>
                </a:solidFill>
                <a:latin typeface="Average"/>
                <a:ea typeface="Average"/>
                <a:cs typeface="Average"/>
                <a:sym typeface="Average"/>
              </a:rPr>
              <a:t>Sonar Distance Sensor</a:t>
            </a:r>
            <a:endParaRPr>
              <a:solidFill>
                <a:srgbClr val="FFFFFF"/>
              </a:solidFill>
              <a:latin typeface="Average"/>
              <a:ea typeface="Average"/>
              <a:cs typeface="Average"/>
              <a:sym typeface="Average"/>
            </a:endParaRPr>
          </a:p>
        </p:txBody>
      </p:sp>
      <p:sp>
        <p:nvSpPr>
          <p:cNvPr id="96" name="Google Shape;96;p17"/>
          <p:cNvSpPr txBox="1"/>
          <p:nvPr/>
        </p:nvSpPr>
        <p:spPr>
          <a:xfrm>
            <a:off x="6103900" y="1907650"/>
            <a:ext cx="1866900" cy="40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Average"/>
                <a:ea typeface="Average"/>
                <a:cs typeface="Average"/>
                <a:sym typeface="Average"/>
              </a:rPr>
              <a:t>7. </a:t>
            </a:r>
            <a:r>
              <a:rPr lang="en-US">
                <a:solidFill>
                  <a:srgbClr val="FFFFFF"/>
                </a:solidFill>
                <a:latin typeface="Average"/>
                <a:ea typeface="Average"/>
                <a:cs typeface="Average"/>
                <a:sym typeface="Average"/>
              </a:rPr>
              <a:t>IR Distance Sensor</a:t>
            </a:r>
            <a:endParaRPr>
              <a:solidFill>
                <a:srgbClr val="FFFFFF"/>
              </a:solidFill>
              <a:latin typeface="Average"/>
              <a:ea typeface="Average"/>
              <a:cs typeface="Average"/>
              <a:sym typeface="Average"/>
            </a:endParaRPr>
          </a:p>
        </p:txBody>
      </p:sp>
      <p:cxnSp>
        <p:nvCxnSpPr>
          <p:cNvPr id="101" name="Google Shape;101;p17"/>
          <p:cNvCxnSpPr/>
          <p:nvPr/>
        </p:nvCxnSpPr>
        <p:spPr>
          <a:xfrm>
            <a:off x="2195050" y="2406050"/>
            <a:ext cx="6598200" cy="1493700"/>
          </a:xfrm>
          <a:prstGeom prst="straightConnector1">
            <a:avLst/>
          </a:prstGeom>
          <a:noFill/>
          <a:ln cap="flat" cmpd="sng" w="9525">
            <a:solidFill>
              <a:srgbClr val="FF0000"/>
            </a:solidFill>
            <a:prstDash val="solid"/>
            <a:round/>
            <a:headEnd len="med" w="med" type="none"/>
            <a:tailEnd len="med" w="med" type="triangle"/>
          </a:ln>
        </p:spPr>
      </p:cxnSp>
      <p:cxnSp>
        <p:nvCxnSpPr>
          <p:cNvPr id="102" name="Google Shape;102;p17"/>
          <p:cNvCxnSpPr/>
          <p:nvPr/>
        </p:nvCxnSpPr>
        <p:spPr>
          <a:xfrm flipH="1">
            <a:off x="2327600" y="1966450"/>
            <a:ext cx="1867500" cy="809100"/>
          </a:xfrm>
          <a:prstGeom prst="straightConnector1">
            <a:avLst/>
          </a:prstGeom>
          <a:noFill/>
          <a:ln cap="flat" cmpd="sng" w="9525">
            <a:solidFill>
              <a:srgbClr val="FFFF00"/>
            </a:solidFill>
            <a:prstDash val="solid"/>
            <a:round/>
            <a:headEnd len="med" w="med" type="none"/>
            <a:tailEnd len="med" w="med" type="triangle"/>
          </a:ln>
        </p:spPr>
      </p:cxnSp>
      <p:sp>
        <p:nvSpPr>
          <p:cNvPr id="103" name="Google Shape;103;p17"/>
          <p:cNvSpPr txBox="1"/>
          <p:nvPr/>
        </p:nvSpPr>
        <p:spPr>
          <a:xfrm>
            <a:off x="4195100" y="1690825"/>
            <a:ext cx="1037700" cy="40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Average"/>
                <a:ea typeface="Average"/>
                <a:cs typeface="Average"/>
                <a:sym typeface="Average"/>
              </a:rPr>
              <a:t>1. </a:t>
            </a:r>
            <a:r>
              <a:rPr lang="en-US">
                <a:solidFill>
                  <a:srgbClr val="FFFFFF"/>
                </a:solidFill>
                <a:latin typeface="Average"/>
                <a:ea typeface="Average"/>
                <a:cs typeface="Average"/>
                <a:sym typeface="Average"/>
              </a:rPr>
              <a:t>Servo</a:t>
            </a:r>
            <a:endParaRPr>
              <a:solidFill>
                <a:srgbClr val="FFFFFF"/>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838200" y="365125"/>
            <a:ext cx="10515600" cy="75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Conceptual/Visual Sketch</a:t>
            </a:r>
            <a:endParaRPr/>
          </a:p>
        </p:txBody>
      </p:sp>
      <p:sp>
        <p:nvSpPr>
          <p:cNvPr id="109" name="Google Shape;109;p18"/>
          <p:cNvSpPr/>
          <p:nvPr/>
        </p:nvSpPr>
        <p:spPr>
          <a:xfrm rot="-584">
            <a:off x="5207864" y="2999504"/>
            <a:ext cx="1764600" cy="1761000"/>
          </a:xfrm>
          <a:prstGeom prst="ellipse">
            <a:avLst/>
          </a:prstGeom>
          <a:solidFill>
            <a:srgbClr val="A1C3FA"/>
          </a:solidFill>
          <a:ln>
            <a:noFill/>
          </a:ln>
        </p:spPr>
        <p:txBody>
          <a:bodyPr anchorCtr="0" anchor="ctr" bIns="60925" lIns="121900" spcFirstLastPara="1" rIns="121900" wrap="square" tIns="60925">
            <a:noAutofit/>
          </a:bodyPr>
          <a:lstStyle/>
          <a:p>
            <a:pPr indent="0" lvl="0" marL="0" rtl="0" algn="ctr">
              <a:spcBef>
                <a:spcPts val="0"/>
              </a:spcBef>
              <a:spcAft>
                <a:spcPts val="0"/>
              </a:spcAft>
              <a:buNone/>
            </a:pPr>
            <a:r>
              <a:rPr b="1" lang="en-US"/>
              <a:t>For Who?</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US"/>
              <a:t>Professors</a:t>
            </a:r>
            <a:endParaRPr/>
          </a:p>
          <a:p>
            <a:pPr indent="0" lvl="0" marL="0" rtl="0" algn="ctr">
              <a:spcBef>
                <a:spcPts val="0"/>
              </a:spcBef>
              <a:spcAft>
                <a:spcPts val="0"/>
              </a:spcAft>
              <a:buNone/>
            </a:pPr>
            <a:r>
              <a:rPr lang="en-US"/>
              <a:t>TAs</a:t>
            </a:r>
            <a:endParaRPr/>
          </a:p>
          <a:p>
            <a:pPr indent="0" lvl="0" marL="0" rtl="0" algn="ctr">
              <a:spcBef>
                <a:spcPts val="0"/>
              </a:spcBef>
              <a:spcAft>
                <a:spcPts val="0"/>
              </a:spcAft>
              <a:buNone/>
            </a:pPr>
            <a:r>
              <a:rPr lang="en-US"/>
              <a:t>Students</a:t>
            </a:r>
            <a:endParaRPr/>
          </a:p>
        </p:txBody>
      </p:sp>
      <p:grpSp>
        <p:nvGrpSpPr>
          <p:cNvPr id="110" name="Google Shape;110;p18"/>
          <p:cNvGrpSpPr/>
          <p:nvPr/>
        </p:nvGrpSpPr>
        <p:grpSpPr>
          <a:xfrm>
            <a:off x="5579677" y="2484081"/>
            <a:ext cx="3944507" cy="4397686"/>
            <a:chOff x="4184863" y="1520198"/>
            <a:chExt cx="2958454" cy="3298347"/>
          </a:xfrm>
        </p:grpSpPr>
        <p:sp>
          <p:nvSpPr>
            <p:cNvPr id="111" name="Google Shape;111;p18"/>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rtl="0" algn="l">
                <a:spcBef>
                  <a:spcPts val="0"/>
                </a:spcBef>
                <a:spcAft>
                  <a:spcPts val="0"/>
                </a:spcAft>
                <a:buNone/>
              </a:pPr>
              <a:r>
                <a:t/>
              </a:r>
              <a:endParaRPr/>
            </a:p>
          </p:txBody>
        </p:sp>
        <p:sp>
          <p:nvSpPr>
            <p:cNvPr id="112" name="Google Shape;112;p18"/>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rtl="0" algn="l">
                <a:spcBef>
                  <a:spcPts val="0"/>
                </a:spcBef>
                <a:spcAft>
                  <a:spcPts val="0"/>
                </a:spcAft>
                <a:buNone/>
              </a:pPr>
              <a:r>
                <a:t/>
              </a:r>
              <a:endParaRPr/>
            </a:p>
          </p:txBody>
        </p:sp>
        <p:sp>
          <p:nvSpPr>
            <p:cNvPr id="113" name="Google Shape;113;p18"/>
            <p:cNvSpPr txBox="1"/>
            <p:nvPr/>
          </p:nvSpPr>
          <p:spPr>
            <a:xfrm rot="-3779206">
              <a:off x="4733052" y="2863735"/>
              <a:ext cx="1577952" cy="563236"/>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Roboto"/>
                  <a:ea typeface="Roboto"/>
                  <a:cs typeface="Roboto"/>
                  <a:sym typeface="Roboto"/>
                </a:rPr>
                <a:t>Continuous Integration</a:t>
              </a:r>
              <a:endParaRPr sz="1800">
                <a:solidFill>
                  <a:srgbClr val="FFFFFF"/>
                </a:solidFill>
                <a:latin typeface="Roboto"/>
                <a:ea typeface="Roboto"/>
                <a:cs typeface="Roboto"/>
                <a:sym typeface="Roboto"/>
              </a:endParaRPr>
            </a:p>
          </p:txBody>
        </p:sp>
      </p:grpSp>
      <p:grpSp>
        <p:nvGrpSpPr>
          <p:cNvPr id="114" name="Google Shape;114;p18"/>
          <p:cNvGrpSpPr/>
          <p:nvPr/>
        </p:nvGrpSpPr>
        <p:grpSpPr>
          <a:xfrm>
            <a:off x="3810213" y="362093"/>
            <a:ext cx="4391326" cy="4297113"/>
            <a:chOff x="2857731" y="-71332"/>
            <a:chExt cx="3293577" cy="3222916"/>
          </a:xfrm>
        </p:grpSpPr>
        <p:sp>
          <p:nvSpPr>
            <p:cNvPr id="115" name="Google Shape;115;p18"/>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rtl="0" algn="l">
                <a:spcBef>
                  <a:spcPts val="0"/>
                </a:spcBef>
                <a:spcAft>
                  <a:spcPts val="0"/>
                </a:spcAft>
                <a:buNone/>
              </a:pPr>
              <a:r>
                <a:t/>
              </a:r>
              <a:endParaRPr/>
            </a:p>
          </p:txBody>
        </p:sp>
        <p:sp>
          <p:nvSpPr>
            <p:cNvPr id="116" name="Google Shape;116;p18"/>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rtl="0" algn="l">
                <a:spcBef>
                  <a:spcPts val="0"/>
                </a:spcBef>
                <a:spcAft>
                  <a:spcPts val="0"/>
                </a:spcAft>
                <a:buNone/>
              </a:pPr>
              <a:r>
                <a:t/>
              </a:r>
              <a:endParaRPr/>
            </a:p>
          </p:txBody>
        </p:sp>
        <p:sp>
          <p:nvSpPr>
            <p:cNvPr id="117" name="Google Shape;117;p18"/>
            <p:cNvSpPr txBox="1"/>
            <p:nvPr/>
          </p:nvSpPr>
          <p:spPr>
            <a:xfrm>
              <a:off x="3636560" y="1179986"/>
              <a:ext cx="1871100" cy="5631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800">
                  <a:solidFill>
                    <a:srgbClr val="FFFFFF"/>
                  </a:solidFill>
                  <a:latin typeface="Roboto"/>
                  <a:ea typeface="Roboto"/>
                  <a:cs typeface="Roboto"/>
                  <a:sym typeface="Roboto"/>
                </a:rPr>
                <a:t>Automated Unit Tests </a:t>
              </a:r>
              <a:endParaRPr sz="1800">
                <a:solidFill>
                  <a:srgbClr val="FFFFFF"/>
                </a:solidFill>
                <a:latin typeface="Roboto"/>
                <a:ea typeface="Roboto"/>
                <a:cs typeface="Roboto"/>
                <a:sym typeface="Roboto"/>
              </a:endParaRPr>
            </a:p>
          </p:txBody>
        </p:sp>
      </p:grpSp>
      <p:grpSp>
        <p:nvGrpSpPr>
          <p:cNvPr id="118" name="Google Shape;118;p18"/>
          <p:cNvGrpSpPr/>
          <p:nvPr/>
        </p:nvGrpSpPr>
        <p:grpSpPr>
          <a:xfrm>
            <a:off x="2613117" y="2703372"/>
            <a:ext cx="4565797" cy="4162934"/>
            <a:chOff x="1959887" y="1684671"/>
            <a:chExt cx="3424433" cy="3122279"/>
          </a:xfrm>
        </p:grpSpPr>
        <p:sp>
          <p:nvSpPr>
            <p:cNvPr id="119" name="Google Shape;119;p18"/>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rtl="0" algn="l">
                <a:spcBef>
                  <a:spcPts val="0"/>
                </a:spcBef>
                <a:spcAft>
                  <a:spcPts val="0"/>
                </a:spcAft>
                <a:buNone/>
              </a:pPr>
              <a:r>
                <a:t/>
              </a:r>
              <a:endParaRPr/>
            </a:p>
          </p:txBody>
        </p:sp>
        <p:sp>
          <p:nvSpPr>
            <p:cNvPr id="120" name="Google Shape;120;p18"/>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rtl="0" algn="l">
                <a:spcBef>
                  <a:spcPts val="0"/>
                </a:spcBef>
                <a:spcAft>
                  <a:spcPts val="0"/>
                </a:spcAft>
                <a:buNone/>
              </a:pPr>
              <a:r>
                <a:t/>
              </a:r>
              <a:endParaRPr/>
            </a:p>
          </p:txBody>
        </p:sp>
        <p:sp>
          <p:nvSpPr>
            <p:cNvPr id="121" name="Google Shape;121;p18"/>
            <p:cNvSpPr txBox="1"/>
            <p:nvPr/>
          </p:nvSpPr>
          <p:spPr>
            <a:xfrm flipH="1" rot="3725110">
              <a:off x="2866277" y="2863871"/>
              <a:ext cx="1577671" cy="563103"/>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Roboto"/>
                  <a:ea typeface="Roboto"/>
                  <a:cs typeface="Roboto"/>
                  <a:sym typeface="Roboto"/>
                </a:rPr>
                <a:t>Organized Git Repository</a:t>
              </a:r>
              <a:endParaRPr sz="1800">
                <a:solidFill>
                  <a:srgbClr val="FFFFFF"/>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Requirements</a:t>
            </a:r>
            <a:endParaRPr/>
          </a:p>
        </p:txBody>
      </p:sp>
      <p:sp>
        <p:nvSpPr>
          <p:cNvPr id="127" name="Google Shape;127;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Functional</a:t>
            </a:r>
            <a:endParaRPr/>
          </a:p>
          <a:p>
            <a:pPr indent="-349250" lvl="1" marL="914400" rtl="0" algn="l">
              <a:lnSpc>
                <a:spcPct val="110000"/>
              </a:lnSpc>
              <a:spcBef>
                <a:spcPts val="0"/>
              </a:spcBef>
              <a:spcAft>
                <a:spcPts val="0"/>
              </a:spcAft>
              <a:buClr>
                <a:srgbClr val="CCCCCC"/>
              </a:buClr>
              <a:buSzPts val="1900"/>
              <a:buChar char="○"/>
            </a:pPr>
            <a:r>
              <a:rPr lang="en-US">
                <a:solidFill>
                  <a:srgbClr val="CCCCCC"/>
                </a:solidFill>
              </a:rPr>
              <a:t>Automated u</a:t>
            </a:r>
            <a:r>
              <a:rPr lang="en-US">
                <a:solidFill>
                  <a:srgbClr val="CCCCCC"/>
                </a:solidFill>
              </a:rPr>
              <a:t>nit tests for all currently used code libraries/lab solutions</a:t>
            </a:r>
            <a:endParaRPr>
              <a:solidFill>
                <a:srgbClr val="CCCCCC"/>
              </a:solidFill>
            </a:endParaRPr>
          </a:p>
          <a:p>
            <a:pPr indent="-349250" lvl="2" marL="1371600" rtl="0" algn="l">
              <a:lnSpc>
                <a:spcPct val="110000"/>
              </a:lnSpc>
              <a:spcBef>
                <a:spcPts val="0"/>
              </a:spcBef>
              <a:spcAft>
                <a:spcPts val="0"/>
              </a:spcAft>
              <a:buClr>
                <a:srgbClr val="CCCCCC"/>
              </a:buClr>
              <a:buSzPts val="1900"/>
              <a:buChar char="■"/>
            </a:pPr>
            <a:r>
              <a:rPr lang="en-US">
                <a:solidFill>
                  <a:srgbClr val="CCCCCC"/>
                </a:solidFill>
              </a:rPr>
              <a:t>Connected with Gitlab’s Continuous Integration tools</a:t>
            </a:r>
            <a:endParaRPr>
              <a:solidFill>
                <a:srgbClr val="CCCCCC"/>
              </a:solidFill>
            </a:endParaRPr>
          </a:p>
          <a:p>
            <a:pPr indent="-349250" lvl="2" marL="1371600" rtl="0" algn="l">
              <a:lnSpc>
                <a:spcPct val="110000"/>
              </a:lnSpc>
              <a:spcBef>
                <a:spcPts val="0"/>
              </a:spcBef>
              <a:spcAft>
                <a:spcPts val="0"/>
              </a:spcAft>
              <a:buClr>
                <a:srgbClr val="CCCCCC"/>
              </a:buClr>
              <a:buSzPts val="1900"/>
              <a:buChar char="■"/>
            </a:pPr>
            <a:r>
              <a:rPr lang="en-US">
                <a:solidFill>
                  <a:srgbClr val="CCCCCC"/>
                </a:solidFill>
              </a:rPr>
              <a:t>Simulated hardware(sensors,roomba, etc.) in order to run tests automatically</a:t>
            </a:r>
            <a:endParaRPr>
              <a:solidFill>
                <a:srgbClr val="CCCCCC"/>
              </a:solidFill>
            </a:endParaRPr>
          </a:p>
          <a:p>
            <a:pPr indent="-349250" lvl="1" marL="914400" rtl="0" algn="l">
              <a:lnSpc>
                <a:spcPct val="110000"/>
              </a:lnSpc>
              <a:spcBef>
                <a:spcPts val="0"/>
              </a:spcBef>
              <a:spcAft>
                <a:spcPts val="0"/>
              </a:spcAft>
              <a:buClr>
                <a:srgbClr val="CCCCCC"/>
              </a:buClr>
              <a:buSzPts val="1900"/>
              <a:buChar char="○"/>
            </a:pPr>
            <a:r>
              <a:rPr lang="en-US">
                <a:solidFill>
                  <a:srgbClr val="CCCCCC"/>
                </a:solidFill>
              </a:rPr>
              <a:t>Git repositories to be used for the CPRE 288 class</a:t>
            </a:r>
            <a:endParaRPr>
              <a:solidFill>
                <a:srgbClr val="CCCCCC"/>
              </a:solidFill>
            </a:endParaRPr>
          </a:p>
          <a:p>
            <a:pPr indent="-342900" lvl="2" marL="1371600" rtl="0" algn="l">
              <a:lnSpc>
                <a:spcPct val="110000"/>
              </a:lnSpc>
              <a:spcBef>
                <a:spcPts val="0"/>
              </a:spcBef>
              <a:spcAft>
                <a:spcPts val="0"/>
              </a:spcAft>
              <a:buClr>
                <a:srgbClr val="CCCCCC"/>
              </a:buClr>
              <a:buSzPts val="1800"/>
              <a:buChar char="■"/>
            </a:pPr>
            <a:r>
              <a:rPr lang="en-US">
                <a:solidFill>
                  <a:srgbClr val="CCCCCC"/>
                </a:solidFill>
              </a:rPr>
              <a:t>One for professors/TAs</a:t>
            </a:r>
            <a:endParaRPr>
              <a:solidFill>
                <a:srgbClr val="CCCCCC"/>
              </a:solidFill>
            </a:endParaRPr>
          </a:p>
          <a:p>
            <a:pPr indent="-342900" lvl="2" marL="1371600" rtl="0" algn="l">
              <a:lnSpc>
                <a:spcPct val="110000"/>
              </a:lnSpc>
              <a:spcBef>
                <a:spcPts val="0"/>
              </a:spcBef>
              <a:spcAft>
                <a:spcPts val="0"/>
              </a:spcAft>
              <a:buClr>
                <a:srgbClr val="CCCCCC"/>
              </a:buClr>
              <a:buSzPts val="1800"/>
              <a:buChar char="■"/>
            </a:pPr>
            <a:r>
              <a:rPr lang="en-US">
                <a:solidFill>
                  <a:srgbClr val="CCCCCC"/>
                </a:solidFill>
              </a:rPr>
              <a:t>One for students</a:t>
            </a:r>
            <a:endParaRPr>
              <a:solidFill>
                <a:srgbClr val="CCCCCC"/>
              </a:solidFill>
            </a:endParaRPr>
          </a:p>
          <a:p>
            <a:pPr indent="-342900" lvl="0" marL="457200" rtl="0" algn="l">
              <a:lnSpc>
                <a:spcPct val="100000"/>
              </a:lnSpc>
              <a:spcBef>
                <a:spcPts val="0"/>
              </a:spcBef>
              <a:spcAft>
                <a:spcPts val="0"/>
              </a:spcAft>
              <a:buSzPts val="1800"/>
              <a:buChar char="●"/>
            </a:pPr>
            <a:r>
              <a:rPr lang="en-US"/>
              <a:t>Non-functional</a:t>
            </a:r>
            <a:endParaRPr/>
          </a:p>
          <a:p>
            <a:pPr indent="-342900" lvl="1" marL="914400" rtl="0" algn="l">
              <a:lnSpc>
                <a:spcPct val="100000"/>
              </a:lnSpc>
              <a:spcBef>
                <a:spcPts val="0"/>
              </a:spcBef>
              <a:spcAft>
                <a:spcPts val="0"/>
              </a:spcAft>
              <a:buSzPts val="1800"/>
              <a:buChar char="○"/>
            </a:pPr>
            <a:r>
              <a:rPr lang="en-US"/>
              <a:t>Tests should be easy to run</a:t>
            </a:r>
            <a:endParaRPr/>
          </a:p>
          <a:p>
            <a:pPr indent="-342900" lvl="1" marL="914400" rtl="0" algn="l">
              <a:lnSpc>
                <a:spcPct val="100000"/>
              </a:lnSpc>
              <a:spcBef>
                <a:spcPts val="0"/>
              </a:spcBef>
              <a:spcAft>
                <a:spcPts val="0"/>
              </a:spcAft>
              <a:buSzPts val="1800"/>
              <a:buChar char="○"/>
            </a:pPr>
            <a:r>
              <a:rPr lang="en-US"/>
              <a:t>Code should be well written and easy to understand</a:t>
            </a:r>
            <a:endParaRPr/>
          </a:p>
          <a:p>
            <a:pPr indent="-342900" lvl="1" marL="914400" rtl="0" algn="l">
              <a:lnSpc>
                <a:spcPct val="100000"/>
              </a:lnSpc>
              <a:spcBef>
                <a:spcPts val="0"/>
              </a:spcBef>
              <a:spcAft>
                <a:spcPts val="0"/>
              </a:spcAft>
              <a:buSzPts val="1800"/>
              <a:buChar char="○"/>
            </a:pPr>
            <a:r>
              <a:rPr lang="en-US"/>
              <a:t>Git repositories should be well designed and easy to use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895000" y="2855000"/>
            <a:ext cx="10469700" cy="1148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System Design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Enabling automated unit tests</a:t>
            </a:r>
            <a:endParaRPr/>
          </a:p>
        </p:txBody>
      </p:sp>
      <p:sp>
        <p:nvSpPr>
          <p:cNvPr id="138" name="Google Shape;138;p2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Need to be able to change inputs/observe outputs of our functions</a:t>
            </a:r>
            <a:endParaRPr/>
          </a:p>
          <a:p>
            <a:pPr indent="-342900" lvl="1" marL="914400" rtl="0" algn="l">
              <a:spcBef>
                <a:spcPts val="0"/>
              </a:spcBef>
              <a:spcAft>
                <a:spcPts val="0"/>
              </a:spcAft>
              <a:buSzPts val="1800"/>
              <a:buChar char="○"/>
            </a:pPr>
            <a:r>
              <a:rPr lang="en-US"/>
              <a:t>difficult to automate when most of our inputs/outputs are coming in and out of the microcontroller</a:t>
            </a:r>
            <a:endParaRPr/>
          </a:p>
          <a:p>
            <a:pPr indent="-342900" lvl="2" marL="1371600" rtl="0" algn="l">
              <a:spcBef>
                <a:spcPts val="0"/>
              </a:spcBef>
              <a:spcAft>
                <a:spcPts val="0"/>
              </a:spcAft>
              <a:buSzPts val="1800"/>
              <a:buChar char="■"/>
            </a:pPr>
            <a:r>
              <a:rPr lang="en-US"/>
              <a:t>inputs coming from distance sensors</a:t>
            </a:r>
            <a:endParaRPr/>
          </a:p>
          <a:p>
            <a:pPr indent="-342900" lvl="2" marL="1371600" rtl="0" algn="l">
              <a:spcBef>
                <a:spcPts val="0"/>
              </a:spcBef>
              <a:spcAft>
                <a:spcPts val="0"/>
              </a:spcAft>
              <a:buSzPts val="1800"/>
              <a:buChar char="■"/>
            </a:pPr>
            <a:r>
              <a:rPr lang="en-US"/>
              <a:t>output going to a servo</a:t>
            </a:r>
            <a:endParaRPr/>
          </a:p>
          <a:p>
            <a:pPr indent="-342900" lvl="0" marL="457200" rtl="0" algn="l">
              <a:spcBef>
                <a:spcPts val="0"/>
              </a:spcBef>
              <a:spcAft>
                <a:spcPts val="0"/>
              </a:spcAft>
              <a:buSzPts val="1800"/>
              <a:buChar char="●"/>
            </a:pPr>
            <a:r>
              <a:rPr lang="en-US"/>
              <a:t>Solution is instead of using the actual sensors/actuators, use a seperate microcontroller to simulate the inputs/read the outputs</a:t>
            </a:r>
            <a:endParaRPr/>
          </a:p>
          <a:p>
            <a:pPr indent="-342900" lvl="1" marL="914400" rtl="0" algn="l">
              <a:spcBef>
                <a:spcPts val="0"/>
              </a:spcBef>
              <a:spcAft>
                <a:spcPts val="0"/>
              </a:spcAft>
              <a:buSzPts val="1800"/>
              <a:buChar char="○"/>
            </a:pPr>
            <a:r>
              <a:rPr lang="en-US"/>
              <a:t>this microcontroller can then be communicated with in order to change inputs/check outputs</a:t>
            </a:r>
            <a:endParaRPr/>
          </a:p>
        </p:txBody>
      </p:sp>
      <p:pic>
        <p:nvPicPr>
          <p:cNvPr id="139" name="Google Shape;139;p21"/>
          <p:cNvPicPr preferRelativeResize="0"/>
          <p:nvPr/>
        </p:nvPicPr>
        <p:blipFill>
          <a:blip r:embed="rId3">
            <a:alphaModFix/>
          </a:blip>
          <a:stretch>
            <a:fillRect/>
          </a:stretch>
        </p:blipFill>
        <p:spPr>
          <a:xfrm>
            <a:off x="4017225" y="4598325"/>
            <a:ext cx="4157550" cy="1923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Implementation</a:t>
            </a:r>
            <a:endParaRPr/>
          </a:p>
        </p:txBody>
      </p:sp>
      <p:sp>
        <p:nvSpPr>
          <p:cNvPr id="145" name="Google Shape;145;p2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Most signals being sent are digital, and pins are directly connected between the microcontrollers</a:t>
            </a:r>
            <a:endParaRPr/>
          </a:p>
          <a:p>
            <a:pPr indent="-342900" lvl="1" marL="914400" rtl="0" algn="l">
              <a:spcBef>
                <a:spcPts val="0"/>
              </a:spcBef>
              <a:spcAft>
                <a:spcPts val="0"/>
              </a:spcAft>
              <a:buSzPts val="1800"/>
              <a:buChar char="○"/>
            </a:pPr>
            <a:r>
              <a:rPr lang="en-US"/>
              <a:t>pulses of a certain width</a:t>
            </a:r>
            <a:endParaRPr/>
          </a:p>
          <a:p>
            <a:pPr indent="-342900" lvl="1" marL="914400" rtl="0" algn="l">
              <a:spcBef>
                <a:spcPts val="0"/>
              </a:spcBef>
              <a:spcAft>
                <a:spcPts val="0"/>
              </a:spcAft>
              <a:buSzPts val="1800"/>
              <a:buChar char="○"/>
            </a:pPr>
            <a:r>
              <a:rPr lang="en-US"/>
              <a:t>UART communication</a:t>
            </a:r>
            <a:endParaRPr/>
          </a:p>
          <a:p>
            <a:pPr indent="-342900" lvl="0" marL="457200" rtl="0" algn="l">
              <a:spcBef>
                <a:spcPts val="0"/>
              </a:spcBef>
              <a:spcAft>
                <a:spcPts val="0"/>
              </a:spcAft>
              <a:buSzPts val="1800"/>
              <a:buChar char="●"/>
            </a:pPr>
            <a:r>
              <a:rPr lang="en-US"/>
              <a:t>Texas </a:t>
            </a:r>
            <a:r>
              <a:rPr lang="en-US"/>
              <a:t>Instruments</a:t>
            </a:r>
            <a:r>
              <a:rPr lang="en-US"/>
              <a:t> Tiva C series Microcontroller</a:t>
            </a:r>
            <a:endParaRPr/>
          </a:p>
          <a:p>
            <a:pPr indent="0" lvl="0" marL="457200" rtl="0" algn="l">
              <a:spcBef>
                <a:spcPts val="2100"/>
              </a:spcBef>
              <a:spcAft>
                <a:spcPts val="2100"/>
              </a:spcAft>
              <a:buNone/>
            </a:pPr>
            <a:r>
              <a:t/>
            </a:r>
            <a:endParaRPr/>
          </a:p>
        </p:txBody>
      </p:sp>
      <p:pic>
        <p:nvPicPr>
          <p:cNvPr id="146" name="Google Shape;146;p22"/>
          <p:cNvPicPr preferRelativeResize="0"/>
          <p:nvPr/>
        </p:nvPicPr>
        <p:blipFill rotWithShape="1">
          <a:blip r:embed="rId3">
            <a:alphaModFix/>
          </a:blip>
          <a:srcRect b="0" l="19823" r="7749" t="0"/>
          <a:stretch/>
        </p:blipFill>
        <p:spPr>
          <a:xfrm rot="-5400000">
            <a:off x="5496390" y="2765987"/>
            <a:ext cx="2363574" cy="4351203"/>
          </a:xfrm>
          <a:prstGeom prst="rect">
            <a:avLst/>
          </a:prstGeom>
          <a:noFill/>
          <a:ln>
            <a:noFill/>
          </a:ln>
        </p:spPr>
      </p:pic>
      <p:pic>
        <p:nvPicPr>
          <p:cNvPr id="147" name="Google Shape;147;p22"/>
          <p:cNvPicPr preferRelativeResize="0"/>
          <p:nvPr/>
        </p:nvPicPr>
        <p:blipFill>
          <a:blip r:embed="rId4">
            <a:alphaModFix/>
          </a:blip>
          <a:stretch>
            <a:fillRect/>
          </a:stretch>
        </p:blipFill>
        <p:spPr>
          <a:xfrm rot="5400000">
            <a:off x="1308625" y="4408399"/>
            <a:ext cx="1525824" cy="1145975"/>
          </a:xfrm>
          <a:prstGeom prst="rect">
            <a:avLst/>
          </a:prstGeom>
          <a:noFill/>
          <a:ln>
            <a:noFill/>
          </a:ln>
        </p:spPr>
      </p:pic>
      <p:cxnSp>
        <p:nvCxnSpPr>
          <p:cNvPr id="148" name="Google Shape;148;p22"/>
          <p:cNvCxnSpPr>
            <a:stCxn id="147" idx="0"/>
          </p:cNvCxnSpPr>
          <p:nvPr/>
        </p:nvCxnSpPr>
        <p:spPr>
          <a:xfrm>
            <a:off x="2644525" y="4981387"/>
            <a:ext cx="2812200" cy="129900"/>
          </a:xfrm>
          <a:prstGeom prst="straightConnector1">
            <a:avLst/>
          </a:prstGeom>
          <a:noFill/>
          <a:ln cap="flat" cmpd="sng" w="9525">
            <a:solidFill>
              <a:srgbClr val="00FF00"/>
            </a:solidFill>
            <a:prstDash val="solid"/>
            <a:round/>
            <a:headEnd len="med" w="med" type="none"/>
            <a:tailEnd len="med" w="med" type="triangle"/>
          </a:ln>
        </p:spPr>
      </p:cxnSp>
      <p:sp>
        <p:nvSpPr>
          <p:cNvPr id="149" name="Google Shape;149;p22"/>
          <p:cNvSpPr/>
          <p:nvPr/>
        </p:nvSpPr>
        <p:spPr>
          <a:xfrm>
            <a:off x="1983375" y="5160800"/>
            <a:ext cx="365100" cy="532800"/>
          </a:xfrm>
          <a:prstGeom prst="ellipse">
            <a:avLst/>
          </a:prstGeom>
          <a:no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a:off x="2279425" y="5634425"/>
            <a:ext cx="5506125" cy="879025"/>
          </a:xfrm>
          <a:custGeom>
            <a:rect b="b" l="l" r="r" t="t"/>
            <a:pathLst>
              <a:path extrusionOk="0" h="35161" w="220245">
                <a:moveTo>
                  <a:pt x="0" y="0"/>
                </a:moveTo>
                <a:cubicBezTo>
                  <a:pt x="7236" y="5065"/>
                  <a:pt x="14933" y="24932"/>
                  <a:pt x="43417" y="30392"/>
                </a:cubicBezTo>
                <a:cubicBezTo>
                  <a:pt x="71902" y="35852"/>
                  <a:pt x="141436" y="36378"/>
                  <a:pt x="170907" y="32760"/>
                </a:cubicBezTo>
                <a:cubicBezTo>
                  <a:pt x="200378" y="29142"/>
                  <a:pt x="212022" y="12696"/>
                  <a:pt x="220245" y="8683"/>
                </a:cubicBezTo>
              </a:path>
            </a:pathLst>
          </a:custGeom>
          <a:noFill/>
          <a:ln cap="flat" cmpd="sng" w="9525">
            <a:solidFill>
              <a:srgbClr val="00FFFF"/>
            </a:solidFill>
            <a:prstDash val="solid"/>
            <a:round/>
            <a:headEnd len="med" w="med" type="none"/>
            <a:tailEnd len="med" w="med" type="triangle"/>
          </a:ln>
        </p:spPr>
      </p:sp>
      <p:sp>
        <p:nvSpPr>
          <p:cNvPr id="151" name="Google Shape;151;p22"/>
          <p:cNvSpPr txBox="1"/>
          <p:nvPr/>
        </p:nvSpPr>
        <p:spPr>
          <a:xfrm>
            <a:off x="4687125" y="3795100"/>
            <a:ext cx="1559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rage"/>
                <a:ea typeface="Average"/>
                <a:cs typeface="Average"/>
                <a:sym typeface="Average"/>
              </a:rPr>
              <a:t>Simulation</a:t>
            </a:r>
            <a:endParaRPr>
              <a:latin typeface="Average"/>
              <a:ea typeface="Average"/>
              <a:cs typeface="Average"/>
              <a:sym typeface="Average"/>
            </a:endParaRPr>
          </a:p>
          <a:p>
            <a:pPr indent="0" lvl="0" marL="0" rtl="0" algn="ctr">
              <a:spcBef>
                <a:spcPts val="0"/>
              </a:spcBef>
              <a:spcAft>
                <a:spcPts val="0"/>
              </a:spcAft>
              <a:buNone/>
            </a:pPr>
            <a:r>
              <a:rPr lang="en-US">
                <a:latin typeface="Average"/>
                <a:ea typeface="Average"/>
                <a:cs typeface="Average"/>
                <a:sym typeface="Average"/>
              </a:rPr>
              <a:t>Microcontroller</a:t>
            </a:r>
            <a:endParaRPr>
              <a:latin typeface="Average"/>
              <a:ea typeface="Average"/>
              <a:cs typeface="Average"/>
              <a:sym typeface="Average"/>
            </a:endParaRPr>
          </a:p>
        </p:txBody>
      </p:sp>
      <p:sp>
        <p:nvSpPr>
          <p:cNvPr id="152" name="Google Shape;152;p22"/>
          <p:cNvSpPr txBox="1"/>
          <p:nvPr/>
        </p:nvSpPr>
        <p:spPr>
          <a:xfrm>
            <a:off x="7321775" y="3808900"/>
            <a:ext cx="16281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rage"/>
                <a:ea typeface="Average"/>
                <a:cs typeface="Average"/>
                <a:sym typeface="Average"/>
              </a:rPr>
              <a:t>Main Microcontroller</a:t>
            </a:r>
            <a:endParaRPr>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